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7" r:id="rId2"/>
    <p:sldMasterId id="2147483660" r:id="rId3"/>
  </p:sldMasterIdLst>
  <p:handoutMasterIdLst>
    <p:handoutMasterId r:id="rId16"/>
  </p:handoutMasterIdLst>
  <p:sldIdLst>
    <p:sldId id="256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59" r:id="rId1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" id="{5AEA0C8D-8CC1-4B3A-AD18-2AFAE0C95FD5}">
          <p14:sldIdLst>
            <p14:sldId id="256"/>
          </p14:sldIdLst>
        </p14:section>
        <p14:section name="章节页" id="{14304713-E2B0-4F8B-80AF-7462D81421AF}">
          <p14:sldIdLst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</p14:sldIdLst>
        </p14:section>
        <p14:section name="结束页" id="{03C19A4B-BCBB-4913-B68F-7A5F1A240A28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2" pos="7680" userDrawn="1">
          <p15:clr>
            <a:srgbClr val="A4A3A4"/>
          </p15:clr>
        </p15:guide>
        <p15:guide id="3" userDrawn="1">
          <p15:clr>
            <a:srgbClr val="A4A3A4"/>
          </p15:clr>
        </p15:guide>
        <p15:guide id="4" orient="horz" pos="352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9B9B9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howGuides="1">
      <p:cViewPr varScale="1">
        <p:scale>
          <a:sx n="78" d="100"/>
          <a:sy n="78" d="100"/>
        </p:scale>
        <p:origin x="216" y="64"/>
      </p:cViewPr>
      <p:guideLst>
        <p:guide pos="7680"/>
        <p:guide/>
        <p:guide orient="horz" pos="352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6" d="100"/>
          <a:sy n="46" d="100"/>
        </p:scale>
        <p:origin x="2764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D:\&#24037;&#25511;&#26426;\mpam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z00010931\AppData\Roaming\WeLink\appdata\IM\j16bihf7sdae@7abc41a4f25\ReceiveFiles\mpam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r>
              <a:rPr lang="en-US" altLang="zh-CN" sz="1400" b="0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L3Cache</a:t>
            </a:r>
            <a:r>
              <a:rPr lang="zh-CN" altLang="en-US" sz="1400" b="0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400" b="0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MEM </a:t>
            </a:r>
            <a:r>
              <a:rPr lang="zh-CN" altLang="en-US" sz="1400" b="0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带宽影响评估</a:t>
            </a:r>
            <a:endParaRPr lang="zh-CN" altLang="zh-CN" sz="140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Sheet27!$A$1</c:f>
              <c:strCache>
                <c:ptCount val="1"/>
                <c:pt idx="0">
                  <c:v>基线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Sheet27!$A$2:$A$101</c:f>
              <c:numCache>
                <c:formatCode>General</c:formatCode>
                <c:ptCount val="100"/>
                <c:pt idx="0">
                  <c:v>5267780</c:v>
                </c:pt>
                <c:pt idx="1">
                  <c:v>4556910</c:v>
                </c:pt>
                <c:pt idx="2">
                  <c:v>4818090</c:v>
                </c:pt>
                <c:pt idx="3">
                  <c:v>4441630</c:v>
                </c:pt>
                <c:pt idx="4">
                  <c:v>4654520</c:v>
                </c:pt>
                <c:pt idx="5">
                  <c:v>4749170</c:v>
                </c:pt>
                <c:pt idx="6">
                  <c:v>4521210</c:v>
                </c:pt>
                <c:pt idx="7">
                  <c:v>4376030</c:v>
                </c:pt>
                <c:pt idx="8">
                  <c:v>4396270</c:v>
                </c:pt>
                <c:pt idx="9">
                  <c:v>4414540</c:v>
                </c:pt>
                <c:pt idx="10">
                  <c:v>4568070</c:v>
                </c:pt>
                <c:pt idx="11">
                  <c:v>4627830</c:v>
                </c:pt>
                <c:pt idx="12">
                  <c:v>4642640</c:v>
                </c:pt>
                <c:pt idx="13">
                  <c:v>4558350</c:v>
                </c:pt>
                <c:pt idx="14">
                  <c:v>4700230</c:v>
                </c:pt>
                <c:pt idx="15">
                  <c:v>4872250</c:v>
                </c:pt>
                <c:pt idx="16">
                  <c:v>4522350</c:v>
                </c:pt>
                <c:pt idx="17">
                  <c:v>4838130</c:v>
                </c:pt>
                <c:pt idx="18">
                  <c:v>4602120</c:v>
                </c:pt>
                <c:pt idx="19">
                  <c:v>4476940</c:v>
                </c:pt>
                <c:pt idx="20">
                  <c:v>4483560</c:v>
                </c:pt>
                <c:pt idx="21">
                  <c:v>4676060</c:v>
                </c:pt>
                <c:pt idx="22">
                  <c:v>4335050</c:v>
                </c:pt>
                <c:pt idx="23">
                  <c:v>4307350</c:v>
                </c:pt>
                <c:pt idx="24">
                  <c:v>4636640</c:v>
                </c:pt>
                <c:pt idx="25">
                  <c:v>4771650</c:v>
                </c:pt>
                <c:pt idx="26">
                  <c:v>4595250</c:v>
                </c:pt>
                <c:pt idx="27">
                  <c:v>4511280</c:v>
                </c:pt>
                <c:pt idx="28">
                  <c:v>4702940</c:v>
                </c:pt>
                <c:pt idx="29">
                  <c:v>4439010</c:v>
                </c:pt>
                <c:pt idx="30">
                  <c:v>4457060</c:v>
                </c:pt>
                <c:pt idx="31">
                  <c:v>4341040</c:v>
                </c:pt>
                <c:pt idx="32">
                  <c:v>4481290</c:v>
                </c:pt>
                <c:pt idx="33">
                  <c:v>4517890</c:v>
                </c:pt>
                <c:pt idx="34">
                  <c:v>4369870</c:v>
                </c:pt>
                <c:pt idx="35">
                  <c:v>4597910</c:v>
                </c:pt>
                <c:pt idx="36">
                  <c:v>4268490</c:v>
                </c:pt>
                <c:pt idx="37">
                  <c:v>4433490</c:v>
                </c:pt>
                <c:pt idx="38">
                  <c:v>4590370</c:v>
                </c:pt>
                <c:pt idx="39">
                  <c:v>4556950</c:v>
                </c:pt>
                <c:pt idx="40">
                  <c:v>4708490</c:v>
                </c:pt>
                <c:pt idx="41">
                  <c:v>4393680</c:v>
                </c:pt>
                <c:pt idx="42">
                  <c:v>4711210</c:v>
                </c:pt>
                <c:pt idx="43">
                  <c:v>4238980</c:v>
                </c:pt>
                <c:pt idx="44">
                  <c:v>4657470</c:v>
                </c:pt>
                <c:pt idx="45">
                  <c:v>4239870</c:v>
                </c:pt>
                <c:pt idx="46">
                  <c:v>4754880</c:v>
                </c:pt>
                <c:pt idx="47">
                  <c:v>4539240</c:v>
                </c:pt>
                <c:pt idx="48">
                  <c:v>4340840</c:v>
                </c:pt>
                <c:pt idx="49">
                  <c:v>4759110</c:v>
                </c:pt>
                <c:pt idx="50">
                  <c:v>4576180</c:v>
                </c:pt>
                <c:pt idx="51">
                  <c:v>4452250</c:v>
                </c:pt>
                <c:pt idx="52">
                  <c:v>4378670</c:v>
                </c:pt>
                <c:pt idx="53">
                  <c:v>4617690</c:v>
                </c:pt>
                <c:pt idx="54">
                  <c:v>4332660</c:v>
                </c:pt>
                <c:pt idx="55">
                  <c:v>4706900</c:v>
                </c:pt>
                <c:pt idx="56">
                  <c:v>4504730</c:v>
                </c:pt>
                <c:pt idx="57">
                  <c:v>4239770</c:v>
                </c:pt>
                <c:pt idx="58">
                  <c:v>4640710</c:v>
                </c:pt>
                <c:pt idx="59">
                  <c:v>4778590</c:v>
                </c:pt>
                <c:pt idx="60">
                  <c:v>4792040</c:v>
                </c:pt>
                <c:pt idx="61">
                  <c:v>4739910</c:v>
                </c:pt>
                <c:pt idx="62">
                  <c:v>4513790</c:v>
                </c:pt>
                <c:pt idx="63">
                  <c:v>4250310</c:v>
                </c:pt>
                <c:pt idx="64">
                  <c:v>4464600</c:v>
                </c:pt>
                <c:pt idx="65">
                  <c:v>4511070</c:v>
                </c:pt>
                <c:pt idx="66">
                  <c:v>4548560</c:v>
                </c:pt>
                <c:pt idx="67">
                  <c:v>4844440</c:v>
                </c:pt>
                <c:pt idx="68">
                  <c:v>4306070</c:v>
                </c:pt>
                <c:pt idx="69">
                  <c:v>4977000</c:v>
                </c:pt>
                <c:pt idx="70">
                  <c:v>4545420</c:v>
                </c:pt>
                <c:pt idx="71">
                  <c:v>4785220</c:v>
                </c:pt>
                <c:pt idx="72">
                  <c:v>4468310</c:v>
                </c:pt>
                <c:pt idx="73">
                  <c:v>4869350</c:v>
                </c:pt>
                <c:pt idx="74">
                  <c:v>4525660</c:v>
                </c:pt>
                <c:pt idx="75">
                  <c:v>4499700</c:v>
                </c:pt>
                <c:pt idx="76">
                  <c:v>4418160</c:v>
                </c:pt>
                <c:pt idx="77">
                  <c:v>4706230</c:v>
                </c:pt>
                <c:pt idx="78">
                  <c:v>4625610</c:v>
                </c:pt>
                <c:pt idx="79">
                  <c:v>4183750</c:v>
                </c:pt>
                <c:pt idx="80">
                  <c:v>4505660</c:v>
                </c:pt>
                <c:pt idx="81">
                  <c:v>4501890</c:v>
                </c:pt>
                <c:pt idx="82">
                  <c:v>4408550</c:v>
                </c:pt>
                <c:pt idx="83">
                  <c:v>4692180</c:v>
                </c:pt>
                <c:pt idx="84">
                  <c:v>4765580</c:v>
                </c:pt>
                <c:pt idx="85">
                  <c:v>4839050</c:v>
                </c:pt>
                <c:pt idx="86">
                  <c:v>4485350</c:v>
                </c:pt>
                <c:pt idx="87">
                  <c:v>4525160</c:v>
                </c:pt>
                <c:pt idx="88">
                  <c:v>4379450</c:v>
                </c:pt>
                <c:pt idx="89">
                  <c:v>4458680</c:v>
                </c:pt>
                <c:pt idx="90">
                  <c:v>4231970</c:v>
                </c:pt>
                <c:pt idx="91">
                  <c:v>4508270</c:v>
                </c:pt>
                <c:pt idx="92">
                  <c:v>4721730</c:v>
                </c:pt>
                <c:pt idx="93">
                  <c:v>4443810</c:v>
                </c:pt>
                <c:pt idx="94">
                  <c:v>4254700</c:v>
                </c:pt>
                <c:pt idx="95">
                  <c:v>4603670</c:v>
                </c:pt>
                <c:pt idx="96">
                  <c:v>4592650</c:v>
                </c:pt>
                <c:pt idx="97">
                  <c:v>4418070</c:v>
                </c:pt>
                <c:pt idx="98">
                  <c:v>4580910</c:v>
                </c:pt>
                <c:pt idx="99">
                  <c:v>4198950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453-4C1F-9D1D-A929712767DA}"/>
            </c:ext>
          </c:extLst>
        </c:ser>
        <c:ser>
          <c:idx val="1"/>
          <c:order val="1"/>
          <c:tx>
            <c:strRef>
              <c:f>Sheet27!$B$1</c:f>
              <c:strCache>
                <c:ptCount val="1"/>
                <c:pt idx="0">
                  <c:v>负载压力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Sheet27!$B$2:$B$101</c:f>
              <c:numCache>
                <c:formatCode>General</c:formatCode>
                <c:ptCount val="100"/>
                <c:pt idx="0">
                  <c:v>7580960</c:v>
                </c:pt>
                <c:pt idx="1">
                  <c:v>7434470</c:v>
                </c:pt>
                <c:pt idx="2">
                  <c:v>6370320</c:v>
                </c:pt>
                <c:pt idx="3">
                  <c:v>6336590</c:v>
                </c:pt>
                <c:pt idx="4">
                  <c:v>6263000</c:v>
                </c:pt>
                <c:pt idx="5">
                  <c:v>6316920</c:v>
                </c:pt>
                <c:pt idx="6">
                  <c:v>6450800</c:v>
                </c:pt>
                <c:pt idx="7">
                  <c:v>5996090</c:v>
                </c:pt>
                <c:pt idx="8">
                  <c:v>6197650</c:v>
                </c:pt>
                <c:pt idx="9">
                  <c:v>6088500</c:v>
                </c:pt>
                <c:pt idx="10">
                  <c:v>5911070</c:v>
                </c:pt>
                <c:pt idx="11">
                  <c:v>6225550</c:v>
                </c:pt>
                <c:pt idx="12">
                  <c:v>6093190</c:v>
                </c:pt>
                <c:pt idx="13">
                  <c:v>6223490</c:v>
                </c:pt>
                <c:pt idx="14">
                  <c:v>6065380</c:v>
                </c:pt>
                <c:pt idx="15">
                  <c:v>6008730</c:v>
                </c:pt>
                <c:pt idx="16">
                  <c:v>8117570</c:v>
                </c:pt>
                <c:pt idx="17">
                  <c:v>7870250</c:v>
                </c:pt>
                <c:pt idx="18">
                  <c:v>7747770</c:v>
                </c:pt>
                <c:pt idx="19">
                  <c:v>7877960</c:v>
                </c:pt>
                <c:pt idx="20">
                  <c:v>7833190</c:v>
                </c:pt>
                <c:pt idx="21">
                  <c:v>8040610</c:v>
                </c:pt>
                <c:pt idx="22">
                  <c:v>7846000</c:v>
                </c:pt>
                <c:pt idx="23">
                  <c:v>8446160</c:v>
                </c:pt>
                <c:pt idx="24">
                  <c:v>8531000</c:v>
                </c:pt>
                <c:pt idx="25">
                  <c:v>8330440</c:v>
                </c:pt>
                <c:pt idx="26">
                  <c:v>8606470</c:v>
                </c:pt>
                <c:pt idx="27">
                  <c:v>8592920</c:v>
                </c:pt>
                <c:pt idx="28">
                  <c:v>8166600</c:v>
                </c:pt>
                <c:pt idx="29">
                  <c:v>8439160</c:v>
                </c:pt>
                <c:pt idx="30">
                  <c:v>8134780</c:v>
                </c:pt>
                <c:pt idx="31">
                  <c:v>8068610</c:v>
                </c:pt>
                <c:pt idx="32">
                  <c:v>8001070</c:v>
                </c:pt>
                <c:pt idx="33">
                  <c:v>8142660</c:v>
                </c:pt>
                <c:pt idx="34">
                  <c:v>8169120</c:v>
                </c:pt>
                <c:pt idx="35">
                  <c:v>8171280</c:v>
                </c:pt>
                <c:pt idx="36">
                  <c:v>8117250</c:v>
                </c:pt>
                <c:pt idx="37">
                  <c:v>8531740</c:v>
                </c:pt>
                <c:pt idx="38">
                  <c:v>8059990</c:v>
                </c:pt>
                <c:pt idx="39">
                  <c:v>7977270</c:v>
                </c:pt>
                <c:pt idx="40">
                  <c:v>7902080</c:v>
                </c:pt>
                <c:pt idx="41">
                  <c:v>8225030</c:v>
                </c:pt>
                <c:pt idx="42">
                  <c:v>7736440</c:v>
                </c:pt>
                <c:pt idx="43">
                  <c:v>7724330</c:v>
                </c:pt>
                <c:pt idx="44">
                  <c:v>7852040</c:v>
                </c:pt>
                <c:pt idx="45">
                  <c:v>7691510</c:v>
                </c:pt>
                <c:pt idx="46">
                  <c:v>8174900</c:v>
                </c:pt>
                <c:pt idx="47">
                  <c:v>7339130</c:v>
                </c:pt>
                <c:pt idx="48">
                  <c:v>7091140</c:v>
                </c:pt>
                <c:pt idx="49">
                  <c:v>7241290</c:v>
                </c:pt>
                <c:pt idx="50">
                  <c:v>7178400</c:v>
                </c:pt>
                <c:pt idx="51">
                  <c:v>7281690</c:v>
                </c:pt>
                <c:pt idx="52">
                  <c:v>7940320</c:v>
                </c:pt>
                <c:pt idx="53">
                  <c:v>8611420</c:v>
                </c:pt>
                <c:pt idx="54">
                  <c:v>8992070</c:v>
                </c:pt>
                <c:pt idx="55">
                  <c:v>9460410</c:v>
                </c:pt>
                <c:pt idx="56">
                  <c:v>9046580</c:v>
                </c:pt>
                <c:pt idx="57">
                  <c:v>6943440</c:v>
                </c:pt>
                <c:pt idx="58">
                  <c:v>6111270</c:v>
                </c:pt>
                <c:pt idx="59">
                  <c:v>6229210</c:v>
                </c:pt>
                <c:pt idx="60">
                  <c:v>5748050</c:v>
                </c:pt>
                <c:pt idx="61">
                  <c:v>6261370</c:v>
                </c:pt>
                <c:pt idx="62">
                  <c:v>6134890</c:v>
                </c:pt>
                <c:pt idx="63">
                  <c:v>5762410</c:v>
                </c:pt>
                <c:pt idx="64">
                  <c:v>6857940</c:v>
                </c:pt>
                <c:pt idx="65">
                  <c:v>6370570</c:v>
                </c:pt>
                <c:pt idx="66">
                  <c:v>6267430</c:v>
                </c:pt>
                <c:pt idx="67">
                  <c:v>6169720</c:v>
                </c:pt>
                <c:pt idx="68">
                  <c:v>6287440</c:v>
                </c:pt>
                <c:pt idx="69">
                  <c:v>5952280</c:v>
                </c:pt>
                <c:pt idx="70">
                  <c:v>6196230</c:v>
                </c:pt>
                <c:pt idx="71">
                  <c:v>6171670</c:v>
                </c:pt>
                <c:pt idx="72">
                  <c:v>6102770</c:v>
                </c:pt>
                <c:pt idx="73">
                  <c:v>6190390</c:v>
                </c:pt>
                <c:pt idx="74">
                  <c:v>6473550</c:v>
                </c:pt>
                <c:pt idx="75">
                  <c:v>6032340</c:v>
                </c:pt>
                <c:pt idx="76">
                  <c:v>6392330</c:v>
                </c:pt>
                <c:pt idx="77">
                  <c:v>5899470</c:v>
                </c:pt>
                <c:pt idx="78">
                  <c:v>6207400</c:v>
                </c:pt>
                <c:pt idx="79">
                  <c:v>6230990</c:v>
                </c:pt>
                <c:pt idx="80">
                  <c:v>6059520</c:v>
                </c:pt>
                <c:pt idx="81">
                  <c:v>6224020</c:v>
                </c:pt>
                <c:pt idx="82">
                  <c:v>6512570</c:v>
                </c:pt>
                <c:pt idx="83">
                  <c:v>6289390</c:v>
                </c:pt>
                <c:pt idx="84">
                  <c:v>6363760</c:v>
                </c:pt>
                <c:pt idx="85">
                  <c:v>6210990</c:v>
                </c:pt>
                <c:pt idx="86">
                  <c:v>6040150</c:v>
                </c:pt>
                <c:pt idx="87">
                  <c:v>6218160</c:v>
                </c:pt>
                <c:pt idx="88">
                  <c:v>5766860</c:v>
                </c:pt>
                <c:pt idx="89">
                  <c:v>6050960</c:v>
                </c:pt>
                <c:pt idx="90">
                  <c:v>6479090</c:v>
                </c:pt>
                <c:pt idx="91">
                  <c:v>6063640</c:v>
                </c:pt>
                <c:pt idx="92">
                  <c:v>6175150</c:v>
                </c:pt>
                <c:pt idx="93">
                  <c:v>6109930</c:v>
                </c:pt>
                <c:pt idx="94">
                  <c:v>6254400</c:v>
                </c:pt>
                <c:pt idx="95">
                  <c:v>6055720</c:v>
                </c:pt>
                <c:pt idx="96">
                  <c:v>6057030</c:v>
                </c:pt>
                <c:pt idx="97">
                  <c:v>6132860</c:v>
                </c:pt>
                <c:pt idx="98">
                  <c:v>6142880</c:v>
                </c:pt>
                <c:pt idx="99">
                  <c:v>5930980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453-4C1F-9D1D-A929712767DA}"/>
            </c:ext>
          </c:extLst>
        </c:ser>
        <c:ser>
          <c:idx val="2"/>
          <c:order val="2"/>
          <c:tx>
            <c:strRef>
              <c:f>Sheet27!$C$1</c:f>
              <c:strCache>
                <c:ptCount val="1"/>
                <c:pt idx="0">
                  <c:v>mpam隔离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val>
            <c:numRef>
              <c:f>Sheet27!$C$2:$C$101</c:f>
              <c:numCache>
                <c:formatCode>General</c:formatCode>
                <c:ptCount val="100"/>
                <c:pt idx="0">
                  <c:v>7247630</c:v>
                </c:pt>
                <c:pt idx="1">
                  <c:v>4859740</c:v>
                </c:pt>
                <c:pt idx="2">
                  <c:v>4781530</c:v>
                </c:pt>
                <c:pt idx="3">
                  <c:v>4921940</c:v>
                </c:pt>
                <c:pt idx="4">
                  <c:v>4701520</c:v>
                </c:pt>
                <c:pt idx="5">
                  <c:v>4740080</c:v>
                </c:pt>
                <c:pt idx="6">
                  <c:v>4752430</c:v>
                </c:pt>
                <c:pt idx="7">
                  <c:v>4679670</c:v>
                </c:pt>
                <c:pt idx="8">
                  <c:v>4680290</c:v>
                </c:pt>
                <c:pt idx="9">
                  <c:v>4702190</c:v>
                </c:pt>
                <c:pt idx="10">
                  <c:v>4774480</c:v>
                </c:pt>
                <c:pt idx="11">
                  <c:v>4635050</c:v>
                </c:pt>
                <c:pt idx="12">
                  <c:v>4961870</c:v>
                </c:pt>
                <c:pt idx="13">
                  <c:v>4828230</c:v>
                </c:pt>
                <c:pt idx="14">
                  <c:v>4803530</c:v>
                </c:pt>
                <c:pt idx="15">
                  <c:v>4758040</c:v>
                </c:pt>
                <c:pt idx="16">
                  <c:v>4634430</c:v>
                </c:pt>
                <c:pt idx="17">
                  <c:v>4832210</c:v>
                </c:pt>
                <c:pt idx="18">
                  <c:v>4861920</c:v>
                </c:pt>
                <c:pt idx="19">
                  <c:v>4931290</c:v>
                </c:pt>
                <c:pt idx="20">
                  <c:v>4926590</c:v>
                </c:pt>
                <c:pt idx="21">
                  <c:v>4882750</c:v>
                </c:pt>
                <c:pt idx="22">
                  <c:v>4771780</c:v>
                </c:pt>
                <c:pt idx="23">
                  <c:v>4705570</c:v>
                </c:pt>
                <c:pt idx="24">
                  <c:v>4698660</c:v>
                </c:pt>
                <c:pt idx="25">
                  <c:v>4700820</c:v>
                </c:pt>
                <c:pt idx="26">
                  <c:v>4772720</c:v>
                </c:pt>
                <c:pt idx="27">
                  <c:v>4650090</c:v>
                </c:pt>
                <c:pt idx="28">
                  <c:v>4702960</c:v>
                </c:pt>
                <c:pt idx="29">
                  <c:v>4802870</c:v>
                </c:pt>
                <c:pt idx="30">
                  <c:v>4753230</c:v>
                </c:pt>
                <c:pt idx="31">
                  <c:v>4854710</c:v>
                </c:pt>
                <c:pt idx="32">
                  <c:v>4750830</c:v>
                </c:pt>
                <c:pt idx="33">
                  <c:v>4753960</c:v>
                </c:pt>
                <c:pt idx="34">
                  <c:v>4705440</c:v>
                </c:pt>
                <c:pt idx="35">
                  <c:v>4597240</c:v>
                </c:pt>
                <c:pt idx="36">
                  <c:v>4769960</c:v>
                </c:pt>
                <c:pt idx="37">
                  <c:v>4530070</c:v>
                </c:pt>
                <c:pt idx="38">
                  <c:v>4694240</c:v>
                </c:pt>
                <c:pt idx="39">
                  <c:v>4447350</c:v>
                </c:pt>
                <c:pt idx="40">
                  <c:v>4599110</c:v>
                </c:pt>
                <c:pt idx="41">
                  <c:v>4617480</c:v>
                </c:pt>
                <c:pt idx="42">
                  <c:v>4685690</c:v>
                </c:pt>
                <c:pt idx="43">
                  <c:v>4693730</c:v>
                </c:pt>
                <c:pt idx="44">
                  <c:v>4716970</c:v>
                </c:pt>
                <c:pt idx="45">
                  <c:v>4646300</c:v>
                </c:pt>
                <c:pt idx="46">
                  <c:v>4623650</c:v>
                </c:pt>
                <c:pt idx="47">
                  <c:v>4592670</c:v>
                </c:pt>
                <c:pt idx="48">
                  <c:v>4644740</c:v>
                </c:pt>
                <c:pt idx="49">
                  <c:v>4772710</c:v>
                </c:pt>
                <c:pt idx="50">
                  <c:v>4879330</c:v>
                </c:pt>
                <c:pt idx="51">
                  <c:v>4530200</c:v>
                </c:pt>
                <c:pt idx="52">
                  <c:v>4760460</c:v>
                </c:pt>
                <c:pt idx="53">
                  <c:v>4485050</c:v>
                </c:pt>
                <c:pt idx="54">
                  <c:v>4829450</c:v>
                </c:pt>
                <c:pt idx="55">
                  <c:v>4516070</c:v>
                </c:pt>
                <c:pt idx="56">
                  <c:v>4542750</c:v>
                </c:pt>
                <c:pt idx="57">
                  <c:v>4847060</c:v>
                </c:pt>
                <c:pt idx="58">
                  <c:v>4638390</c:v>
                </c:pt>
                <c:pt idx="59">
                  <c:v>4645800</c:v>
                </c:pt>
                <c:pt idx="60">
                  <c:v>4886120</c:v>
                </c:pt>
                <c:pt idx="61">
                  <c:v>4503830</c:v>
                </c:pt>
                <c:pt idx="62">
                  <c:v>4541460</c:v>
                </c:pt>
                <c:pt idx="63">
                  <c:v>4583560</c:v>
                </c:pt>
                <c:pt idx="64">
                  <c:v>4571390</c:v>
                </c:pt>
                <c:pt idx="65">
                  <c:v>4707090</c:v>
                </c:pt>
                <c:pt idx="66">
                  <c:v>4530990</c:v>
                </c:pt>
                <c:pt idx="67">
                  <c:v>4867820</c:v>
                </c:pt>
                <c:pt idx="68">
                  <c:v>4660010</c:v>
                </c:pt>
                <c:pt idx="69">
                  <c:v>4738330</c:v>
                </c:pt>
                <c:pt idx="70">
                  <c:v>4638810</c:v>
                </c:pt>
                <c:pt idx="71">
                  <c:v>4608120</c:v>
                </c:pt>
                <c:pt idx="72">
                  <c:v>4506310</c:v>
                </c:pt>
                <c:pt idx="73">
                  <c:v>4795180</c:v>
                </c:pt>
                <c:pt idx="74">
                  <c:v>4785880</c:v>
                </c:pt>
                <c:pt idx="75">
                  <c:v>4633890</c:v>
                </c:pt>
                <c:pt idx="76">
                  <c:v>4556220</c:v>
                </c:pt>
                <c:pt idx="77">
                  <c:v>4606950</c:v>
                </c:pt>
                <c:pt idx="78">
                  <c:v>4574940</c:v>
                </c:pt>
                <c:pt idx="79">
                  <c:v>4628040</c:v>
                </c:pt>
                <c:pt idx="80">
                  <c:v>4540560</c:v>
                </c:pt>
                <c:pt idx="81">
                  <c:v>4772420</c:v>
                </c:pt>
                <c:pt idx="82">
                  <c:v>5052260</c:v>
                </c:pt>
                <c:pt idx="83">
                  <c:v>4672020</c:v>
                </c:pt>
                <c:pt idx="84">
                  <c:v>4544510</c:v>
                </c:pt>
                <c:pt idx="85">
                  <c:v>4490040</c:v>
                </c:pt>
                <c:pt idx="86">
                  <c:v>5049900</c:v>
                </c:pt>
                <c:pt idx="87">
                  <c:v>4565610</c:v>
                </c:pt>
                <c:pt idx="88">
                  <c:v>4721330</c:v>
                </c:pt>
                <c:pt idx="89">
                  <c:v>4854240</c:v>
                </c:pt>
                <c:pt idx="90">
                  <c:v>4544070</c:v>
                </c:pt>
                <c:pt idx="91">
                  <c:v>4661660</c:v>
                </c:pt>
                <c:pt idx="92">
                  <c:v>4614150</c:v>
                </c:pt>
                <c:pt idx="93">
                  <c:v>4560080</c:v>
                </c:pt>
                <c:pt idx="94">
                  <c:v>4607340</c:v>
                </c:pt>
                <c:pt idx="95">
                  <c:v>4853280</c:v>
                </c:pt>
                <c:pt idx="96">
                  <c:v>4792040</c:v>
                </c:pt>
                <c:pt idx="97">
                  <c:v>4640500</c:v>
                </c:pt>
                <c:pt idx="98">
                  <c:v>4800100</c:v>
                </c:pt>
                <c:pt idx="99">
                  <c:v>4705530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453-4C1F-9D1D-A929712767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95448927"/>
        <c:axId val="1872098223"/>
      </c:lineChart>
      <c:catAx>
        <c:axId val="1995448927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72098223"/>
        <c:crosses val="autoZero"/>
        <c:auto val="1"/>
        <c:lblAlgn val="ctr"/>
        <c:lblOffset val="100"/>
        <c:noMultiLvlLbl val="0"/>
      </c:catAx>
      <c:valAx>
        <c:axId val="18720982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9954489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 i="0" u="none" strike="noStrike" kern="1200" spc="0" baseline="0">
                <a:solidFill>
                  <a:sysClr val="windowText" lastClr="000000">
                    <a:lumMod val="65000"/>
                    <a:lumOff val="35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r>
              <a:rPr lang="en-US" altLang="zh-CN" sz="1200" b="0" i="0" baseline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zh-CN" sz="1200" b="0" i="0" baseline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调度抢占影响评估</a:t>
            </a:r>
            <a:endParaRPr lang="zh-CN" altLang="zh-CN" sz="120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38783043048360211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200" b="0" i="0" u="none" strike="noStrike" kern="1200" spc="0" baseline="0">
              <a:solidFill>
                <a:sysClr val="windowText" lastClr="000000">
                  <a:lumMod val="65000"/>
                  <a:lumOff val="35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绑核!$A$1</c:f>
              <c:strCache>
                <c:ptCount val="1"/>
                <c:pt idx="0">
                  <c:v>micad不绑核+ 无负载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val>
            <c:numRef>
              <c:f>绑核!$A$2:$A$101</c:f>
              <c:numCache>
                <c:formatCode>General</c:formatCode>
                <c:ptCount val="100"/>
                <c:pt idx="0">
                  <c:v>5075410</c:v>
                </c:pt>
                <c:pt idx="1">
                  <c:v>4538240</c:v>
                </c:pt>
                <c:pt idx="2">
                  <c:v>4305620</c:v>
                </c:pt>
                <c:pt idx="3">
                  <c:v>4570690</c:v>
                </c:pt>
                <c:pt idx="4">
                  <c:v>4450680</c:v>
                </c:pt>
                <c:pt idx="5">
                  <c:v>4580340</c:v>
                </c:pt>
                <c:pt idx="6">
                  <c:v>4517580</c:v>
                </c:pt>
                <c:pt idx="7">
                  <c:v>4403000</c:v>
                </c:pt>
                <c:pt idx="8">
                  <c:v>4646820</c:v>
                </c:pt>
                <c:pt idx="9">
                  <c:v>4464510</c:v>
                </c:pt>
                <c:pt idx="10">
                  <c:v>4522010</c:v>
                </c:pt>
                <c:pt idx="11">
                  <c:v>4305990</c:v>
                </c:pt>
                <c:pt idx="12">
                  <c:v>4587940</c:v>
                </c:pt>
                <c:pt idx="13">
                  <c:v>4592530</c:v>
                </c:pt>
                <c:pt idx="14">
                  <c:v>4441860</c:v>
                </c:pt>
                <c:pt idx="15">
                  <c:v>4509880</c:v>
                </c:pt>
                <c:pt idx="16">
                  <c:v>4157250</c:v>
                </c:pt>
                <c:pt idx="17">
                  <c:v>4395500</c:v>
                </c:pt>
                <c:pt idx="18">
                  <c:v>4405910</c:v>
                </c:pt>
                <c:pt idx="19">
                  <c:v>4348600</c:v>
                </c:pt>
                <c:pt idx="20">
                  <c:v>4425250</c:v>
                </c:pt>
                <c:pt idx="21">
                  <c:v>4749520</c:v>
                </c:pt>
                <c:pt idx="22">
                  <c:v>4436160</c:v>
                </c:pt>
                <c:pt idx="23">
                  <c:v>4112890</c:v>
                </c:pt>
                <c:pt idx="24">
                  <c:v>4237730</c:v>
                </c:pt>
                <c:pt idx="25">
                  <c:v>4454560</c:v>
                </c:pt>
                <c:pt idx="26">
                  <c:v>4663490</c:v>
                </c:pt>
                <c:pt idx="27">
                  <c:v>4287470</c:v>
                </c:pt>
                <c:pt idx="28">
                  <c:v>4462580</c:v>
                </c:pt>
                <c:pt idx="29">
                  <c:v>4454970</c:v>
                </c:pt>
                <c:pt idx="30">
                  <c:v>4662330</c:v>
                </c:pt>
                <c:pt idx="31">
                  <c:v>4498540</c:v>
                </c:pt>
                <c:pt idx="32">
                  <c:v>4416760</c:v>
                </c:pt>
                <c:pt idx="33">
                  <c:v>4668290</c:v>
                </c:pt>
                <c:pt idx="34">
                  <c:v>4344760</c:v>
                </c:pt>
                <c:pt idx="35">
                  <c:v>4244070</c:v>
                </c:pt>
                <c:pt idx="36">
                  <c:v>4714860</c:v>
                </c:pt>
                <c:pt idx="37">
                  <c:v>4740690</c:v>
                </c:pt>
                <c:pt idx="38">
                  <c:v>4118350</c:v>
                </c:pt>
                <c:pt idx="39">
                  <c:v>4352960</c:v>
                </c:pt>
                <c:pt idx="40">
                  <c:v>4666070</c:v>
                </c:pt>
                <c:pt idx="41">
                  <c:v>4418550</c:v>
                </c:pt>
                <c:pt idx="42">
                  <c:v>4199590</c:v>
                </c:pt>
                <c:pt idx="43">
                  <c:v>4848870</c:v>
                </c:pt>
                <c:pt idx="44">
                  <c:v>4724010</c:v>
                </c:pt>
                <c:pt idx="45">
                  <c:v>4426780</c:v>
                </c:pt>
                <c:pt idx="46">
                  <c:v>4242150</c:v>
                </c:pt>
                <c:pt idx="47">
                  <c:v>4560490</c:v>
                </c:pt>
                <c:pt idx="48">
                  <c:v>4451710</c:v>
                </c:pt>
                <c:pt idx="49">
                  <c:v>4448550</c:v>
                </c:pt>
                <c:pt idx="50">
                  <c:v>4364310</c:v>
                </c:pt>
                <c:pt idx="51">
                  <c:v>4337000</c:v>
                </c:pt>
                <c:pt idx="52">
                  <c:v>4436650</c:v>
                </c:pt>
                <c:pt idx="53">
                  <c:v>4555190</c:v>
                </c:pt>
                <c:pt idx="54">
                  <c:v>4502500</c:v>
                </c:pt>
                <c:pt idx="55">
                  <c:v>4456800</c:v>
                </c:pt>
                <c:pt idx="56">
                  <c:v>4395430</c:v>
                </c:pt>
                <c:pt idx="57">
                  <c:v>4469430</c:v>
                </c:pt>
                <c:pt idx="58">
                  <c:v>4882430</c:v>
                </c:pt>
                <c:pt idx="59">
                  <c:v>4347220</c:v>
                </c:pt>
                <c:pt idx="60">
                  <c:v>4518060</c:v>
                </c:pt>
                <c:pt idx="61">
                  <c:v>4509730</c:v>
                </c:pt>
                <c:pt idx="62">
                  <c:v>4403370</c:v>
                </c:pt>
                <c:pt idx="63">
                  <c:v>4655220</c:v>
                </c:pt>
                <c:pt idx="64">
                  <c:v>4354750</c:v>
                </c:pt>
                <c:pt idx="65">
                  <c:v>4225200</c:v>
                </c:pt>
                <c:pt idx="66">
                  <c:v>4500640</c:v>
                </c:pt>
                <c:pt idx="67">
                  <c:v>4427770</c:v>
                </c:pt>
                <c:pt idx="68">
                  <c:v>4712200</c:v>
                </c:pt>
                <c:pt idx="69">
                  <c:v>4393280</c:v>
                </c:pt>
                <c:pt idx="70">
                  <c:v>4881160</c:v>
                </c:pt>
                <c:pt idx="71">
                  <c:v>4142640</c:v>
                </c:pt>
                <c:pt idx="72">
                  <c:v>4650530</c:v>
                </c:pt>
                <c:pt idx="73">
                  <c:v>4264970</c:v>
                </c:pt>
                <c:pt idx="74">
                  <c:v>4266550</c:v>
                </c:pt>
                <c:pt idx="75">
                  <c:v>4652020</c:v>
                </c:pt>
                <c:pt idx="76">
                  <c:v>4493740</c:v>
                </c:pt>
                <c:pt idx="77">
                  <c:v>4543900</c:v>
                </c:pt>
                <c:pt idx="78">
                  <c:v>4465450</c:v>
                </c:pt>
                <c:pt idx="79">
                  <c:v>4581650</c:v>
                </c:pt>
                <c:pt idx="80">
                  <c:v>4549130</c:v>
                </c:pt>
                <c:pt idx="81">
                  <c:v>4556600</c:v>
                </c:pt>
                <c:pt idx="82">
                  <c:v>4675190</c:v>
                </c:pt>
                <c:pt idx="83">
                  <c:v>4239990</c:v>
                </c:pt>
                <c:pt idx="84">
                  <c:v>4646730</c:v>
                </c:pt>
                <c:pt idx="85">
                  <c:v>4275130</c:v>
                </c:pt>
                <c:pt idx="86">
                  <c:v>4726430</c:v>
                </c:pt>
                <c:pt idx="87">
                  <c:v>4337990</c:v>
                </c:pt>
                <c:pt idx="88">
                  <c:v>4682440</c:v>
                </c:pt>
                <c:pt idx="89">
                  <c:v>4414740</c:v>
                </c:pt>
                <c:pt idx="90">
                  <c:v>4604540</c:v>
                </c:pt>
                <c:pt idx="91">
                  <c:v>4266530</c:v>
                </c:pt>
                <c:pt idx="92">
                  <c:v>4493630</c:v>
                </c:pt>
                <c:pt idx="93">
                  <c:v>4618750</c:v>
                </c:pt>
                <c:pt idx="94">
                  <c:v>4271400</c:v>
                </c:pt>
                <c:pt idx="95">
                  <c:v>4487200</c:v>
                </c:pt>
                <c:pt idx="96">
                  <c:v>4430110</c:v>
                </c:pt>
                <c:pt idx="97">
                  <c:v>4597640</c:v>
                </c:pt>
                <c:pt idx="98">
                  <c:v>4604210</c:v>
                </c:pt>
                <c:pt idx="99">
                  <c:v>4517300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AF7-4965-BCEA-DF0345639E71}"/>
            </c:ext>
          </c:extLst>
        </c:ser>
        <c:ser>
          <c:idx val="1"/>
          <c:order val="1"/>
          <c:tx>
            <c:strRef>
              <c:f>绑核!$B$1</c:f>
              <c:strCache>
                <c:ptCount val="1"/>
                <c:pt idx="0">
                  <c:v>micad不绑核 + 负载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绑核!$B$2:$B$101</c:f>
              <c:numCache>
                <c:formatCode>General</c:formatCode>
                <c:ptCount val="100"/>
                <c:pt idx="0">
                  <c:v>7602800</c:v>
                </c:pt>
                <c:pt idx="1">
                  <c:v>5614240</c:v>
                </c:pt>
                <c:pt idx="2">
                  <c:v>5534050</c:v>
                </c:pt>
                <c:pt idx="3">
                  <c:v>5580630</c:v>
                </c:pt>
                <c:pt idx="4">
                  <c:v>6039020</c:v>
                </c:pt>
                <c:pt idx="5">
                  <c:v>5665910</c:v>
                </c:pt>
                <c:pt idx="6">
                  <c:v>13560350</c:v>
                </c:pt>
                <c:pt idx="7">
                  <c:v>5626550</c:v>
                </c:pt>
                <c:pt idx="8">
                  <c:v>5599860</c:v>
                </c:pt>
                <c:pt idx="9">
                  <c:v>5567660</c:v>
                </c:pt>
                <c:pt idx="10">
                  <c:v>5509900</c:v>
                </c:pt>
                <c:pt idx="11">
                  <c:v>5736720</c:v>
                </c:pt>
                <c:pt idx="12">
                  <c:v>5722550</c:v>
                </c:pt>
                <c:pt idx="13">
                  <c:v>5668520</c:v>
                </c:pt>
                <c:pt idx="14">
                  <c:v>5567850</c:v>
                </c:pt>
                <c:pt idx="15">
                  <c:v>5590850</c:v>
                </c:pt>
                <c:pt idx="16">
                  <c:v>5578280</c:v>
                </c:pt>
                <c:pt idx="17">
                  <c:v>7889820</c:v>
                </c:pt>
                <c:pt idx="18">
                  <c:v>9634540</c:v>
                </c:pt>
                <c:pt idx="19">
                  <c:v>5988790</c:v>
                </c:pt>
                <c:pt idx="20">
                  <c:v>9441800</c:v>
                </c:pt>
                <c:pt idx="21">
                  <c:v>7685580</c:v>
                </c:pt>
                <c:pt idx="22">
                  <c:v>5574630</c:v>
                </c:pt>
                <c:pt idx="23">
                  <c:v>5712530</c:v>
                </c:pt>
                <c:pt idx="24">
                  <c:v>5599970</c:v>
                </c:pt>
                <c:pt idx="25">
                  <c:v>7542660</c:v>
                </c:pt>
                <c:pt idx="26">
                  <c:v>5492020</c:v>
                </c:pt>
                <c:pt idx="27">
                  <c:v>5615160</c:v>
                </c:pt>
                <c:pt idx="28">
                  <c:v>5577540</c:v>
                </c:pt>
                <c:pt idx="29">
                  <c:v>5712950</c:v>
                </c:pt>
                <c:pt idx="30">
                  <c:v>5780470</c:v>
                </c:pt>
                <c:pt idx="31">
                  <c:v>5587050</c:v>
                </c:pt>
                <c:pt idx="32">
                  <c:v>8867740</c:v>
                </c:pt>
                <c:pt idx="33">
                  <c:v>5785560</c:v>
                </c:pt>
                <c:pt idx="34">
                  <c:v>5590830</c:v>
                </c:pt>
                <c:pt idx="35">
                  <c:v>5822510</c:v>
                </c:pt>
                <c:pt idx="36">
                  <c:v>5518600</c:v>
                </c:pt>
                <c:pt idx="37">
                  <c:v>9779390</c:v>
                </c:pt>
                <c:pt idx="38">
                  <c:v>10858280</c:v>
                </c:pt>
                <c:pt idx="39">
                  <c:v>10359200</c:v>
                </c:pt>
                <c:pt idx="40">
                  <c:v>5490260</c:v>
                </c:pt>
                <c:pt idx="41">
                  <c:v>5722250</c:v>
                </c:pt>
                <c:pt idx="42">
                  <c:v>11587770</c:v>
                </c:pt>
                <c:pt idx="43">
                  <c:v>5583730</c:v>
                </c:pt>
                <c:pt idx="44">
                  <c:v>10424010</c:v>
                </c:pt>
                <c:pt idx="45">
                  <c:v>5566480</c:v>
                </c:pt>
                <c:pt idx="46">
                  <c:v>5609120</c:v>
                </c:pt>
                <c:pt idx="47">
                  <c:v>5659960</c:v>
                </c:pt>
                <c:pt idx="48">
                  <c:v>8753060</c:v>
                </c:pt>
                <c:pt idx="49">
                  <c:v>6829710</c:v>
                </c:pt>
                <c:pt idx="50">
                  <c:v>5799190</c:v>
                </c:pt>
                <c:pt idx="51">
                  <c:v>5548950</c:v>
                </c:pt>
                <c:pt idx="52">
                  <c:v>5766160</c:v>
                </c:pt>
                <c:pt idx="53">
                  <c:v>5587410</c:v>
                </c:pt>
                <c:pt idx="54">
                  <c:v>5570140</c:v>
                </c:pt>
                <c:pt idx="55">
                  <c:v>5555420</c:v>
                </c:pt>
                <c:pt idx="56">
                  <c:v>9427050</c:v>
                </c:pt>
                <c:pt idx="57">
                  <c:v>5540150</c:v>
                </c:pt>
                <c:pt idx="58">
                  <c:v>5568190</c:v>
                </c:pt>
                <c:pt idx="59">
                  <c:v>5500480</c:v>
                </c:pt>
                <c:pt idx="60">
                  <c:v>5551300</c:v>
                </c:pt>
                <c:pt idx="61">
                  <c:v>5680500</c:v>
                </c:pt>
                <c:pt idx="62">
                  <c:v>5631670</c:v>
                </c:pt>
                <c:pt idx="63">
                  <c:v>10369320</c:v>
                </c:pt>
                <c:pt idx="64">
                  <c:v>5617590</c:v>
                </c:pt>
                <c:pt idx="65">
                  <c:v>5688030</c:v>
                </c:pt>
                <c:pt idx="66">
                  <c:v>5552050</c:v>
                </c:pt>
                <c:pt idx="67">
                  <c:v>5644660</c:v>
                </c:pt>
                <c:pt idx="68">
                  <c:v>5667540</c:v>
                </c:pt>
                <c:pt idx="69">
                  <c:v>5689860</c:v>
                </c:pt>
                <c:pt idx="70">
                  <c:v>5566120</c:v>
                </c:pt>
                <c:pt idx="71">
                  <c:v>5510710</c:v>
                </c:pt>
                <c:pt idx="72">
                  <c:v>5497170</c:v>
                </c:pt>
                <c:pt idx="73">
                  <c:v>5644630</c:v>
                </c:pt>
                <c:pt idx="74">
                  <c:v>8608780</c:v>
                </c:pt>
                <c:pt idx="75">
                  <c:v>5526290</c:v>
                </c:pt>
                <c:pt idx="76">
                  <c:v>5684390</c:v>
                </c:pt>
                <c:pt idx="77">
                  <c:v>5529490</c:v>
                </c:pt>
                <c:pt idx="78">
                  <c:v>5652190</c:v>
                </c:pt>
                <c:pt idx="79">
                  <c:v>17130270</c:v>
                </c:pt>
                <c:pt idx="80">
                  <c:v>5579930</c:v>
                </c:pt>
                <c:pt idx="81">
                  <c:v>8280130</c:v>
                </c:pt>
                <c:pt idx="82">
                  <c:v>5710750</c:v>
                </c:pt>
                <c:pt idx="83">
                  <c:v>5675550</c:v>
                </c:pt>
                <c:pt idx="84">
                  <c:v>5640050</c:v>
                </c:pt>
                <c:pt idx="85">
                  <c:v>5687690</c:v>
                </c:pt>
                <c:pt idx="86">
                  <c:v>5594650</c:v>
                </c:pt>
                <c:pt idx="87">
                  <c:v>5637970</c:v>
                </c:pt>
                <c:pt idx="88">
                  <c:v>5565950</c:v>
                </c:pt>
                <c:pt idx="89">
                  <c:v>5659440</c:v>
                </c:pt>
                <c:pt idx="90">
                  <c:v>9016470</c:v>
                </c:pt>
                <c:pt idx="91">
                  <c:v>5557990</c:v>
                </c:pt>
                <c:pt idx="92">
                  <c:v>5518520</c:v>
                </c:pt>
                <c:pt idx="93">
                  <c:v>5797650</c:v>
                </c:pt>
                <c:pt idx="94">
                  <c:v>5769380</c:v>
                </c:pt>
                <c:pt idx="95">
                  <c:v>6830450</c:v>
                </c:pt>
                <c:pt idx="96">
                  <c:v>6053250</c:v>
                </c:pt>
                <c:pt idx="97">
                  <c:v>5767910</c:v>
                </c:pt>
                <c:pt idx="98">
                  <c:v>5838660</c:v>
                </c:pt>
                <c:pt idx="99">
                  <c:v>5843140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AF7-4965-BCEA-DF0345639E71}"/>
            </c:ext>
          </c:extLst>
        </c:ser>
        <c:ser>
          <c:idx val="2"/>
          <c:order val="2"/>
          <c:tx>
            <c:strRef>
              <c:f>绑核!$C$1</c:f>
              <c:strCache>
                <c:ptCount val="1"/>
                <c:pt idx="0">
                  <c:v>micad绑核 + 负载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val>
            <c:numRef>
              <c:f>绑核!$C$2:$C$101</c:f>
              <c:numCache>
                <c:formatCode>General</c:formatCode>
                <c:ptCount val="100"/>
                <c:pt idx="0">
                  <c:v>8447380</c:v>
                </c:pt>
                <c:pt idx="1">
                  <c:v>6609580</c:v>
                </c:pt>
                <c:pt idx="2">
                  <c:v>6800930</c:v>
                </c:pt>
                <c:pt idx="3">
                  <c:v>6773020</c:v>
                </c:pt>
                <c:pt idx="4">
                  <c:v>6533880</c:v>
                </c:pt>
                <c:pt idx="5">
                  <c:v>6605940</c:v>
                </c:pt>
                <c:pt idx="6">
                  <c:v>6816870</c:v>
                </c:pt>
                <c:pt idx="7">
                  <c:v>6877560</c:v>
                </c:pt>
                <c:pt idx="8">
                  <c:v>5748300</c:v>
                </c:pt>
                <c:pt idx="9">
                  <c:v>6558990</c:v>
                </c:pt>
                <c:pt idx="10">
                  <c:v>6565840</c:v>
                </c:pt>
                <c:pt idx="11">
                  <c:v>6448850</c:v>
                </c:pt>
                <c:pt idx="12">
                  <c:v>6657110</c:v>
                </c:pt>
                <c:pt idx="13">
                  <c:v>6563530</c:v>
                </c:pt>
                <c:pt idx="14">
                  <c:v>6678860</c:v>
                </c:pt>
                <c:pt idx="15">
                  <c:v>6496730</c:v>
                </c:pt>
                <c:pt idx="16">
                  <c:v>6544090</c:v>
                </c:pt>
                <c:pt idx="17">
                  <c:v>6658850</c:v>
                </c:pt>
                <c:pt idx="18">
                  <c:v>6659920</c:v>
                </c:pt>
                <c:pt idx="19">
                  <c:v>6047080</c:v>
                </c:pt>
                <c:pt idx="20">
                  <c:v>5802720</c:v>
                </c:pt>
                <c:pt idx="21">
                  <c:v>5758220</c:v>
                </c:pt>
                <c:pt idx="22">
                  <c:v>5655500</c:v>
                </c:pt>
                <c:pt idx="23">
                  <c:v>5711330</c:v>
                </c:pt>
                <c:pt idx="24">
                  <c:v>10727620</c:v>
                </c:pt>
                <c:pt idx="25">
                  <c:v>5755280</c:v>
                </c:pt>
                <c:pt idx="26">
                  <c:v>5685500</c:v>
                </c:pt>
                <c:pt idx="27">
                  <c:v>5772220</c:v>
                </c:pt>
                <c:pt idx="28">
                  <c:v>5665310</c:v>
                </c:pt>
                <c:pt idx="29">
                  <c:v>6190650</c:v>
                </c:pt>
                <c:pt idx="30">
                  <c:v>5877250</c:v>
                </c:pt>
                <c:pt idx="31">
                  <c:v>6050010</c:v>
                </c:pt>
                <c:pt idx="32">
                  <c:v>6031980</c:v>
                </c:pt>
                <c:pt idx="33">
                  <c:v>5967920</c:v>
                </c:pt>
                <c:pt idx="34">
                  <c:v>5908300</c:v>
                </c:pt>
                <c:pt idx="35">
                  <c:v>5860490</c:v>
                </c:pt>
                <c:pt idx="36">
                  <c:v>5900770</c:v>
                </c:pt>
                <c:pt idx="37">
                  <c:v>5891590</c:v>
                </c:pt>
                <c:pt idx="38">
                  <c:v>5867470</c:v>
                </c:pt>
                <c:pt idx="39">
                  <c:v>5873700</c:v>
                </c:pt>
                <c:pt idx="40">
                  <c:v>5804840</c:v>
                </c:pt>
                <c:pt idx="41">
                  <c:v>5979730</c:v>
                </c:pt>
                <c:pt idx="42">
                  <c:v>5810340</c:v>
                </c:pt>
                <c:pt idx="43">
                  <c:v>5979090</c:v>
                </c:pt>
                <c:pt idx="44">
                  <c:v>6780520</c:v>
                </c:pt>
                <c:pt idx="45">
                  <c:v>6825410</c:v>
                </c:pt>
                <c:pt idx="46">
                  <c:v>6824520</c:v>
                </c:pt>
                <c:pt idx="47">
                  <c:v>6746620</c:v>
                </c:pt>
                <c:pt idx="48">
                  <c:v>6795220</c:v>
                </c:pt>
                <c:pt idx="49">
                  <c:v>6868600</c:v>
                </c:pt>
                <c:pt idx="50">
                  <c:v>6691090</c:v>
                </c:pt>
                <c:pt idx="51">
                  <c:v>6823730</c:v>
                </c:pt>
                <c:pt idx="52">
                  <c:v>6752090</c:v>
                </c:pt>
                <c:pt idx="53">
                  <c:v>6778200</c:v>
                </c:pt>
                <c:pt idx="54">
                  <c:v>6813100</c:v>
                </c:pt>
                <c:pt idx="55">
                  <c:v>6036620</c:v>
                </c:pt>
                <c:pt idx="56">
                  <c:v>5926070</c:v>
                </c:pt>
                <c:pt idx="57">
                  <c:v>6014650</c:v>
                </c:pt>
                <c:pt idx="58">
                  <c:v>6054720</c:v>
                </c:pt>
                <c:pt idx="59">
                  <c:v>9078080</c:v>
                </c:pt>
                <c:pt idx="60">
                  <c:v>5990610</c:v>
                </c:pt>
                <c:pt idx="61">
                  <c:v>5900870</c:v>
                </c:pt>
                <c:pt idx="62">
                  <c:v>5992790</c:v>
                </c:pt>
                <c:pt idx="63">
                  <c:v>6668980</c:v>
                </c:pt>
                <c:pt idx="64">
                  <c:v>6666180</c:v>
                </c:pt>
                <c:pt idx="65">
                  <c:v>6717420</c:v>
                </c:pt>
                <c:pt idx="66">
                  <c:v>6731230</c:v>
                </c:pt>
                <c:pt idx="67">
                  <c:v>6758050</c:v>
                </c:pt>
                <c:pt idx="68">
                  <c:v>6762670</c:v>
                </c:pt>
                <c:pt idx="69">
                  <c:v>6646180</c:v>
                </c:pt>
                <c:pt idx="70">
                  <c:v>6798670</c:v>
                </c:pt>
                <c:pt idx="71">
                  <c:v>6901200</c:v>
                </c:pt>
                <c:pt idx="72">
                  <c:v>6751630</c:v>
                </c:pt>
                <c:pt idx="73">
                  <c:v>6790310</c:v>
                </c:pt>
                <c:pt idx="74">
                  <c:v>5989300</c:v>
                </c:pt>
                <c:pt idx="75">
                  <c:v>5901560</c:v>
                </c:pt>
                <c:pt idx="76">
                  <c:v>5982660</c:v>
                </c:pt>
                <c:pt idx="77">
                  <c:v>6028770</c:v>
                </c:pt>
                <c:pt idx="78">
                  <c:v>5992410</c:v>
                </c:pt>
                <c:pt idx="79">
                  <c:v>6110340</c:v>
                </c:pt>
                <c:pt idx="80">
                  <c:v>6131430</c:v>
                </c:pt>
                <c:pt idx="81">
                  <c:v>5958030</c:v>
                </c:pt>
                <c:pt idx="82">
                  <c:v>5835540</c:v>
                </c:pt>
                <c:pt idx="83">
                  <c:v>6052450</c:v>
                </c:pt>
                <c:pt idx="84">
                  <c:v>5905400</c:v>
                </c:pt>
                <c:pt idx="85">
                  <c:v>6098960</c:v>
                </c:pt>
                <c:pt idx="86">
                  <c:v>5953440</c:v>
                </c:pt>
                <c:pt idx="87">
                  <c:v>6721800</c:v>
                </c:pt>
                <c:pt idx="88">
                  <c:v>6656310</c:v>
                </c:pt>
                <c:pt idx="89">
                  <c:v>6756400</c:v>
                </c:pt>
                <c:pt idx="90">
                  <c:v>6794000</c:v>
                </c:pt>
                <c:pt idx="91">
                  <c:v>12033340</c:v>
                </c:pt>
                <c:pt idx="92">
                  <c:v>8055040</c:v>
                </c:pt>
                <c:pt idx="93">
                  <c:v>8261930</c:v>
                </c:pt>
                <c:pt idx="94">
                  <c:v>8401010</c:v>
                </c:pt>
                <c:pt idx="95">
                  <c:v>8352430</c:v>
                </c:pt>
                <c:pt idx="96">
                  <c:v>8461610</c:v>
                </c:pt>
                <c:pt idx="97">
                  <c:v>8247190</c:v>
                </c:pt>
                <c:pt idx="98">
                  <c:v>9503570</c:v>
                </c:pt>
                <c:pt idx="99">
                  <c:v>5830980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AF7-4965-BCEA-DF0345639E71}"/>
            </c:ext>
          </c:extLst>
        </c:ser>
        <c:ser>
          <c:idx val="3"/>
          <c:order val="3"/>
          <c:tx>
            <c:strRef>
              <c:f>绑核!$E$1</c:f>
              <c:strCache>
                <c:ptCount val="1"/>
                <c:pt idx="0">
                  <c:v>micad为实时任务+负载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val>
            <c:numRef>
              <c:f>绑核!$E$2:$E$101</c:f>
              <c:numCache>
                <c:formatCode>General</c:formatCode>
                <c:ptCount val="100"/>
                <c:pt idx="0">
                  <c:v>7109930</c:v>
                </c:pt>
                <c:pt idx="1">
                  <c:v>8259120</c:v>
                </c:pt>
                <c:pt idx="2">
                  <c:v>8387580</c:v>
                </c:pt>
                <c:pt idx="3">
                  <c:v>5704250</c:v>
                </c:pt>
                <c:pt idx="4">
                  <c:v>5729430</c:v>
                </c:pt>
                <c:pt idx="5">
                  <c:v>5709150</c:v>
                </c:pt>
                <c:pt idx="6">
                  <c:v>5637700</c:v>
                </c:pt>
                <c:pt idx="7">
                  <c:v>5595380</c:v>
                </c:pt>
                <c:pt idx="8">
                  <c:v>5787880</c:v>
                </c:pt>
                <c:pt idx="9">
                  <c:v>5682490</c:v>
                </c:pt>
                <c:pt idx="10">
                  <c:v>5583980</c:v>
                </c:pt>
                <c:pt idx="11">
                  <c:v>5895570</c:v>
                </c:pt>
                <c:pt idx="12">
                  <c:v>5618830</c:v>
                </c:pt>
                <c:pt idx="13">
                  <c:v>5715860</c:v>
                </c:pt>
                <c:pt idx="14">
                  <c:v>5688000</c:v>
                </c:pt>
                <c:pt idx="15">
                  <c:v>5793650</c:v>
                </c:pt>
                <c:pt idx="16">
                  <c:v>5606880</c:v>
                </c:pt>
                <c:pt idx="17">
                  <c:v>5702020</c:v>
                </c:pt>
                <c:pt idx="18">
                  <c:v>5605170</c:v>
                </c:pt>
                <c:pt idx="19">
                  <c:v>5794960</c:v>
                </c:pt>
                <c:pt idx="20">
                  <c:v>5722700</c:v>
                </c:pt>
                <c:pt idx="21">
                  <c:v>5669130</c:v>
                </c:pt>
                <c:pt idx="22">
                  <c:v>5844460</c:v>
                </c:pt>
                <c:pt idx="23">
                  <c:v>5690150</c:v>
                </c:pt>
                <c:pt idx="24">
                  <c:v>5725940</c:v>
                </c:pt>
                <c:pt idx="25">
                  <c:v>5682160</c:v>
                </c:pt>
                <c:pt idx="26">
                  <c:v>5687300</c:v>
                </c:pt>
                <c:pt idx="27">
                  <c:v>5706070</c:v>
                </c:pt>
                <c:pt idx="28">
                  <c:v>5676510</c:v>
                </c:pt>
                <c:pt idx="29">
                  <c:v>5655830</c:v>
                </c:pt>
                <c:pt idx="30">
                  <c:v>5615700</c:v>
                </c:pt>
                <c:pt idx="31">
                  <c:v>5638800</c:v>
                </c:pt>
                <c:pt idx="32">
                  <c:v>5599980</c:v>
                </c:pt>
                <c:pt idx="33">
                  <c:v>5584470</c:v>
                </c:pt>
                <c:pt idx="34">
                  <c:v>5608700</c:v>
                </c:pt>
                <c:pt idx="35">
                  <c:v>5738670</c:v>
                </c:pt>
                <c:pt idx="36">
                  <c:v>5747860</c:v>
                </c:pt>
                <c:pt idx="37">
                  <c:v>5655090</c:v>
                </c:pt>
                <c:pt idx="38">
                  <c:v>5483210</c:v>
                </c:pt>
                <c:pt idx="39">
                  <c:v>5640270</c:v>
                </c:pt>
                <c:pt idx="40">
                  <c:v>5684770</c:v>
                </c:pt>
                <c:pt idx="41">
                  <c:v>5601900</c:v>
                </c:pt>
                <c:pt idx="42">
                  <c:v>5509210</c:v>
                </c:pt>
                <c:pt idx="43">
                  <c:v>5661210</c:v>
                </c:pt>
                <c:pt idx="44">
                  <c:v>5558550</c:v>
                </c:pt>
                <c:pt idx="45">
                  <c:v>5454890</c:v>
                </c:pt>
                <c:pt idx="46">
                  <c:v>5543000</c:v>
                </c:pt>
                <c:pt idx="47">
                  <c:v>5804400</c:v>
                </c:pt>
                <c:pt idx="48">
                  <c:v>5675170</c:v>
                </c:pt>
                <c:pt idx="49">
                  <c:v>5568790</c:v>
                </c:pt>
                <c:pt idx="50">
                  <c:v>5641330</c:v>
                </c:pt>
                <c:pt idx="51">
                  <c:v>5605260</c:v>
                </c:pt>
                <c:pt idx="52">
                  <c:v>5768800</c:v>
                </c:pt>
                <c:pt idx="53">
                  <c:v>5574670</c:v>
                </c:pt>
                <c:pt idx="54">
                  <c:v>5552650</c:v>
                </c:pt>
                <c:pt idx="55">
                  <c:v>5521380</c:v>
                </c:pt>
                <c:pt idx="56">
                  <c:v>5632750</c:v>
                </c:pt>
                <c:pt idx="57">
                  <c:v>5638590</c:v>
                </c:pt>
                <c:pt idx="58">
                  <c:v>5555710</c:v>
                </c:pt>
                <c:pt idx="59">
                  <c:v>5622760</c:v>
                </c:pt>
                <c:pt idx="60">
                  <c:v>5512870</c:v>
                </c:pt>
                <c:pt idx="61">
                  <c:v>5554470</c:v>
                </c:pt>
                <c:pt idx="62">
                  <c:v>5585690</c:v>
                </c:pt>
                <c:pt idx="63">
                  <c:v>5595570</c:v>
                </c:pt>
                <c:pt idx="64">
                  <c:v>5643550</c:v>
                </c:pt>
                <c:pt idx="65">
                  <c:v>5592530</c:v>
                </c:pt>
                <c:pt idx="66">
                  <c:v>5574590</c:v>
                </c:pt>
                <c:pt idx="67">
                  <c:v>5929870</c:v>
                </c:pt>
                <c:pt idx="68">
                  <c:v>5694530</c:v>
                </c:pt>
                <c:pt idx="69">
                  <c:v>5624490</c:v>
                </c:pt>
                <c:pt idx="70">
                  <c:v>5596490</c:v>
                </c:pt>
                <c:pt idx="71">
                  <c:v>5678370</c:v>
                </c:pt>
                <c:pt idx="72">
                  <c:v>5719700</c:v>
                </c:pt>
                <c:pt idx="73">
                  <c:v>5769180</c:v>
                </c:pt>
                <c:pt idx="74">
                  <c:v>5627600</c:v>
                </c:pt>
                <c:pt idx="75">
                  <c:v>5536270</c:v>
                </c:pt>
                <c:pt idx="76">
                  <c:v>5769650</c:v>
                </c:pt>
                <c:pt idx="77">
                  <c:v>5698150</c:v>
                </c:pt>
                <c:pt idx="78">
                  <c:v>5771520</c:v>
                </c:pt>
                <c:pt idx="79">
                  <c:v>5698700</c:v>
                </c:pt>
                <c:pt idx="80">
                  <c:v>5754230</c:v>
                </c:pt>
                <c:pt idx="81">
                  <c:v>5658310</c:v>
                </c:pt>
                <c:pt idx="82">
                  <c:v>5622170</c:v>
                </c:pt>
                <c:pt idx="83">
                  <c:v>5704340</c:v>
                </c:pt>
                <c:pt idx="84">
                  <c:v>5571990</c:v>
                </c:pt>
                <c:pt idx="85">
                  <c:v>5596330</c:v>
                </c:pt>
                <c:pt idx="86">
                  <c:v>5628180</c:v>
                </c:pt>
                <c:pt idx="87">
                  <c:v>5654900</c:v>
                </c:pt>
                <c:pt idx="88">
                  <c:v>5691590</c:v>
                </c:pt>
                <c:pt idx="89">
                  <c:v>5627490</c:v>
                </c:pt>
                <c:pt idx="90">
                  <c:v>5652910</c:v>
                </c:pt>
                <c:pt idx="91">
                  <c:v>5658530</c:v>
                </c:pt>
                <c:pt idx="92">
                  <c:v>5631450</c:v>
                </c:pt>
                <c:pt idx="93">
                  <c:v>5720110</c:v>
                </c:pt>
                <c:pt idx="94">
                  <c:v>5791050</c:v>
                </c:pt>
                <c:pt idx="95">
                  <c:v>5791400</c:v>
                </c:pt>
                <c:pt idx="96">
                  <c:v>5670340</c:v>
                </c:pt>
                <c:pt idx="97">
                  <c:v>5731840</c:v>
                </c:pt>
                <c:pt idx="98">
                  <c:v>5577850</c:v>
                </c:pt>
                <c:pt idx="99">
                  <c:v>5862040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AF7-4965-BCEA-DF0345639E71}"/>
            </c:ext>
          </c:extLst>
        </c:ser>
        <c:ser>
          <c:idx val="4"/>
          <c:order val="4"/>
          <c:tx>
            <c:strRef>
              <c:f>绑核!$D$1</c:f>
              <c:strCache>
                <c:ptCount val="1"/>
                <c:pt idx="0">
                  <c:v>micad高优先级任务+负载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val>
            <c:numRef>
              <c:f>绑核!$D$2:$D$101</c:f>
              <c:numCache>
                <c:formatCode>General</c:formatCode>
                <c:ptCount val="100"/>
                <c:pt idx="0">
                  <c:v>5601130</c:v>
                </c:pt>
                <c:pt idx="1">
                  <c:v>5577790</c:v>
                </c:pt>
                <c:pt idx="2">
                  <c:v>5476950</c:v>
                </c:pt>
                <c:pt idx="3">
                  <c:v>5561720</c:v>
                </c:pt>
                <c:pt idx="4">
                  <c:v>5474410</c:v>
                </c:pt>
                <c:pt idx="5">
                  <c:v>5590340</c:v>
                </c:pt>
                <c:pt idx="6">
                  <c:v>5507200</c:v>
                </c:pt>
                <c:pt idx="7">
                  <c:v>5500640</c:v>
                </c:pt>
                <c:pt idx="8">
                  <c:v>5350570</c:v>
                </c:pt>
                <c:pt idx="9">
                  <c:v>5432250</c:v>
                </c:pt>
                <c:pt idx="10">
                  <c:v>6309940</c:v>
                </c:pt>
                <c:pt idx="11">
                  <c:v>6059130</c:v>
                </c:pt>
                <c:pt idx="12">
                  <c:v>6033430</c:v>
                </c:pt>
                <c:pt idx="13">
                  <c:v>6019240</c:v>
                </c:pt>
                <c:pt idx="14">
                  <c:v>6015900</c:v>
                </c:pt>
                <c:pt idx="15">
                  <c:v>6030810</c:v>
                </c:pt>
                <c:pt idx="16">
                  <c:v>5976330</c:v>
                </c:pt>
                <c:pt idx="17">
                  <c:v>6133230</c:v>
                </c:pt>
                <c:pt idx="18">
                  <c:v>5967280</c:v>
                </c:pt>
                <c:pt idx="19">
                  <c:v>5926600</c:v>
                </c:pt>
                <c:pt idx="20">
                  <c:v>6260640</c:v>
                </c:pt>
                <c:pt idx="21">
                  <c:v>6167680</c:v>
                </c:pt>
                <c:pt idx="22">
                  <c:v>5967950</c:v>
                </c:pt>
                <c:pt idx="23">
                  <c:v>6093650</c:v>
                </c:pt>
                <c:pt idx="24">
                  <c:v>5659810</c:v>
                </c:pt>
                <c:pt idx="25">
                  <c:v>5537360</c:v>
                </c:pt>
                <c:pt idx="26">
                  <c:v>5448090</c:v>
                </c:pt>
                <c:pt idx="27">
                  <c:v>5433120</c:v>
                </c:pt>
                <c:pt idx="28">
                  <c:v>5342210</c:v>
                </c:pt>
                <c:pt idx="29">
                  <c:v>5420480</c:v>
                </c:pt>
                <c:pt idx="30">
                  <c:v>5540120</c:v>
                </c:pt>
                <c:pt idx="31">
                  <c:v>5454780</c:v>
                </c:pt>
                <c:pt idx="32">
                  <c:v>5540740</c:v>
                </c:pt>
                <c:pt idx="33">
                  <c:v>5516060</c:v>
                </c:pt>
                <c:pt idx="34">
                  <c:v>5505980</c:v>
                </c:pt>
                <c:pt idx="35">
                  <c:v>5498710</c:v>
                </c:pt>
                <c:pt idx="36">
                  <c:v>5377120</c:v>
                </c:pt>
                <c:pt idx="37">
                  <c:v>5460460</c:v>
                </c:pt>
                <c:pt idx="38">
                  <c:v>5361370</c:v>
                </c:pt>
                <c:pt idx="39">
                  <c:v>5381970</c:v>
                </c:pt>
                <c:pt idx="40">
                  <c:v>5436760</c:v>
                </c:pt>
                <c:pt idx="41">
                  <c:v>5448370</c:v>
                </c:pt>
                <c:pt idx="42">
                  <c:v>5511100</c:v>
                </c:pt>
                <c:pt idx="43">
                  <c:v>5509470</c:v>
                </c:pt>
                <c:pt idx="44">
                  <c:v>6197300</c:v>
                </c:pt>
                <c:pt idx="45">
                  <c:v>5424050</c:v>
                </c:pt>
                <c:pt idx="46">
                  <c:v>5381590</c:v>
                </c:pt>
                <c:pt idx="47">
                  <c:v>5453460</c:v>
                </c:pt>
                <c:pt idx="48">
                  <c:v>5437260</c:v>
                </c:pt>
                <c:pt idx="49">
                  <c:v>5498640</c:v>
                </c:pt>
                <c:pt idx="50">
                  <c:v>5568730</c:v>
                </c:pt>
                <c:pt idx="51">
                  <c:v>5372350</c:v>
                </c:pt>
                <c:pt idx="52">
                  <c:v>5532780</c:v>
                </c:pt>
                <c:pt idx="53">
                  <c:v>5452730</c:v>
                </c:pt>
                <c:pt idx="54">
                  <c:v>5523930</c:v>
                </c:pt>
                <c:pt idx="55">
                  <c:v>5454630</c:v>
                </c:pt>
                <c:pt idx="56">
                  <c:v>5438860</c:v>
                </c:pt>
                <c:pt idx="57">
                  <c:v>5425860</c:v>
                </c:pt>
                <c:pt idx="58">
                  <c:v>5397020</c:v>
                </c:pt>
                <c:pt idx="59">
                  <c:v>5560260</c:v>
                </c:pt>
                <c:pt idx="60">
                  <c:v>5421040</c:v>
                </c:pt>
                <c:pt idx="61">
                  <c:v>5356000</c:v>
                </c:pt>
                <c:pt idx="62">
                  <c:v>5455670</c:v>
                </c:pt>
                <c:pt idx="63">
                  <c:v>5484650</c:v>
                </c:pt>
                <c:pt idx="64">
                  <c:v>5590550</c:v>
                </c:pt>
                <c:pt idx="65">
                  <c:v>5497610</c:v>
                </c:pt>
                <c:pt idx="66">
                  <c:v>5446760</c:v>
                </c:pt>
                <c:pt idx="67">
                  <c:v>5395770</c:v>
                </c:pt>
                <c:pt idx="68">
                  <c:v>5438020</c:v>
                </c:pt>
                <c:pt idx="69">
                  <c:v>5406340</c:v>
                </c:pt>
                <c:pt idx="70">
                  <c:v>5475710</c:v>
                </c:pt>
                <c:pt idx="71">
                  <c:v>5388510</c:v>
                </c:pt>
                <c:pt idx="72">
                  <c:v>5354220</c:v>
                </c:pt>
                <c:pt idx="73">
                  <c:v>5456570</c:v>
                </c:pt>
                <c:pt idx="74">
                  <c:v>5466840</c:v>
                </c:pt>
                <c:pt idx="75">
                  <c:v>5530020</c:v>
                </c:pt>
                <c:pt idx="76">
                  <c:v>5510510</c:v>
                </c:pt>
                <c:pt idx="77">
                  <c:v>5601410</c:v>
                </c:pt>
                <c:pt idx="78">
                  <c:v>5658510</c:v>
                </c:pt>
                <c:pt idx="79">
                  <c:v>5593990</c:v>
                </c:pt>
                <c:pt idx="80">
                  <c:v>5567130</c:v>
                </c:pt>
                <c:pt idx="81">
                  <c:v>6926010</c:v>
                </c:pt>
                <c:pt idx="82">
                  <c:v>5843300</c:v>
                </c:pt>
                <c:pt idx="83">
                  <c:v>5643630</c:v>
                </c:pt>
                <c:pt idx="84">
                  <c:v>5637220</c:v>
                </c:pt>
                <c:pt idx="85">
                  <c:v>5761500</c:v>
                </c:pt>
                <c:pt idx="86">
                  <c:v>5780700</c:v>
                </c:pt>
                <c:pt idx="87">
                  <c:v>5841600</c:v>
                </c:pt>
                <c:pt idx="88">
                  <c:v>5650130</c:v>
                </c:pt>
                <c:pt idx="89">
                  <c:v>5798460</c:v>
                </c:pt>
                <c:pt idx="90">
                  <c:v>6156300</c:v>
                </c:pt>
                <c:pt idx="91">
                  <c:v>6135270</c:v>
                </c:pt>
                <c:pt idx="92">
                  <c:v>6074880</c:v>
                </c:pt>
                <c:pt idx="93">
                  <c:v>6205680</c:v>
                </c:pt>
                <c:pt idx="94">
                  <c:v>6138640</c:v>
                </c:pt>
                <c:pt idx="95">
                  <c:v>6195440</c:v>
                </c:pt>
                <c:pt idx="96">
                  <c:v>6162280</c:v>
                </c:pt>
                <c:pt idx="97">
                  <c:v>6086000</c:v>
                </c:pt>
                <c:pt idx="98">
                  <c:v>6334510</c:v>
                </c:pt>
                <c:pt idx="99">
                  <c:v>6112480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AF7-4965-BCEA-DF0345639E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31769104"/>
        <c:axId val="963968928"/>
      </c:lineChart>
      <c:catAx>
        <c:axId val="83176910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963968928"/>
        <c:crosses val="autoZero"/>
        <c:auto val="1"/>
        <c:lblAlgn val="ctr"/>
        <c:lblOffset val="100"/>
        <c:noMultiLvlLbl val="0"/>
      </c:catAx>
      <c:valAx>
        <c:axId val="963968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31769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7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125A67-3331-4F67-B68B-5066B97A1EEA}" type="datetimeFigureOut">
              <a:rPr lang="zh-CN" altLang="en-US" smtClean="0"/>
              <a:t>2024/11/15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537E89-D526-4317-AC35-8339C7077940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sv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1"/>
          <p:cNvPicPr>
            <a:picLocks noChangeAspect="1"/>
          </p:cNvPicPr>
          <p:nvPr userDrawn="1"/>
        </p:nvPicPr>
        <p:blipFill rotWithShape="1">
          <a:blip r:embed="rId2"/>
          <a:srcRect l="4242" r="-215"/>
          <a:stretch/>
        </p:blipFill>
        <p:spPr>
          <a:xfrm>
            <a:off x="0" y="0"/>
            <a:ext cx="12216679" cy="5739765"/>
          </a:xfrm>
          <a:prstGeom prst="rect">
            <a:avLst/>
          </a:prstGeom>
        </p:spPr>
      </p:pic>
      <p:sp>
        <p:nvSpPr>
          <p:cNvPr id="12" name="标题占位符 1"/>
          <p:cNvSpPr>
            <a:spLocks noGrp="1"/>
          </p:cNvSpPr>
          <p:nvPr>
            <p:ph type="title" hasCustomPrompt="1"/>
          </p:nvPr>
        </p:nvSpPr>
        <p:spPr>
          <a:xfrm>
            <a:off x="838200" y="615315"/>
            <a:ext cx="10515600" cy="1075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标题，微软雅黑，32号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" hasCustomPrompt="1"/>
          </p:nvPr>
        </p:nvSpPr>
        <p:spPr>
          <a:xfrm>
            <a:off x="838200" y="1825625"/>
            <a:ext cx="10515600" cy="629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副标题，微软雅黑，22号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661025"/>
          </a:xfrm>
          <a:prstGeom prst="rect">
            <a:avLst/>
          </a:prstGeom>
        </p:spPr>
      </p:pic>
      <p:sp>
        <p:nvSpPr>
          <p:cNvPr id="7" name="标题占位符 1"/>
          <p:cNvSpPr>
            <a:spLocks noGrp="1"/>
          </p:cNvSpPr>
          <p:nvPr>
            <p:ph type="title" hasCustomPrompt="1"/>
          </p:nvPr>
        </p:nvSpPr>
        <p:spPr>
          <a:xfrm>
            <a:off x="838200" y="615315"/>
            <a:ext cx="10515600" cy="1075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标题，微软雅黑，32号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838200" y="1825625"/>
            <a:ext cx="10515600" cy="629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副标题，微软雅黑，22号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566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1B01E45-BF33-4AB5-AFE0-2CA478B13C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663184"/>
          </a:xfrm>
          <a:prstGeom prst="rect">
            <a:avLst/>
          </a:prstGeom>
        </p:spPr>
      </p:pic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A654739D-703D-425B-95FF-F48E28F65F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15315"/>
            <a:ext cx="10515600" cy="1075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标题，微软雅黑，32号</a:t>
            </a:r>
          </a:p>
        </p:txBody>
      </p:sp>
      <p:sp>
        <p:nvSpPr>
          <p:cNvPr id="11" name="文本占位符 12">
            <a:extLst>
              <a:ext uri="{FF2B5EF4-FFF2-40B4-BE49-F238E27FC236}">
                <a16:creationId xmlns:a16="http://schemas.microsoft.com/office/drawing/2014/main" id="{D8F5D2B7-6B58-4868-967F-5D63CFF4102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1825625"/>
            <a:ext cx="10515600" cy="629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副标题，微软雅黑，22号</a:t>
            </a:r>
          </a:p>
        </p:txBody>
      </p:sp>
    </p:spTree>
    <p:extLst>
      <p:ext uri="{BB962C8B-B14F-4D97-AF65-F5344CB8AC3E}">
        <p14:creationId xmlns:p14="http://schemas.microsoft.com/office/powerpoint/2010/main" val="432114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8447FF0-2CDD-4432-A40B-645958D54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687568"/>
          </a:xfrm>
          <a:prstGeom prst="rect">
            <a:avLst/>
          </a:prstGeom>
        </p:spPr>
      </p:pic>
      <p:sp>
        <p:nvSpPr>
          <p:cNvPr id="3" name="文本占位符 12">
            <a:extLst>
              <a:ext uri="{FF2B5EF4-FFF2-40B4-BE49-F238E27FC236}">
                <a16:creationId xmlns:a16="http://schemas.microsoft.com/office/drawing/2014/main" id="{3C076A6E-B342-4729-BB79-F83A0EF39E9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1825625"/>
            <a:ext cx="10515600" cy="629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副标题，微软雅黑，22号</a:t>
            </a:r>
          </a:p>
        </p:txBody>
      </p:sp>
      <p:sp>
        <p:nvSpPr>
          <p:cNvPr id="4" name="标题占位符 1">
            <a:extLst>
              <a:ext uri="{FF2B5EF4-FFF2-40B4-BE49-F238E27FC236}">
                <a16:creationId xmlns:a16="http://schemas.microsoft.com/office/drawing/2014/main" id="{10620000-3652-44FC-8B05-83C458DD8E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15315"/>
            <a:ext cx="10515600" cy="1075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标题，微软雅黑，32号</a:t>
            </a:r>
          </a:p>
        </p:txBody>
      </p:sp>
    </p:spTree>
    <p:extLst>
      <p:ext uri="{BB962C8B-B14F-4D97-AF65-F5344CB8AC3E}">
        <p14:creationId xmlns:p14="http://schemas.microsoft.com/office/powerpoint/2010/main" val="3457753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475" y="455930"/>
            <a:ext cx="10736580" cy="70739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25475" y="1501775"/>
            <a:ext cx="10729595" cy="4527550"/>
          </a:xfrm>
          <a:prstGeom prst="rect">
            <a:avLst/>
          </a:prstGeom>
        </p:spPr>
        <p:txBody>
          <a:bodyPr lIns="0" tIns="0" rIns="0" bIns="0"/>
          <a:lstStyle>
            <a:lvl1pPr marL="12065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05" algn="ctr"/>
              </a:tabLst>
              <a:defRPr sz="165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90204" pitchFamily="34" charset="0"/>
              </a:defRPr>
            </a:lvl1pPr>
            <a:lvl2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2pPr>
            <a:lvl3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3pPr>
            <a:lvl4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4pPr>
            <a:lvl5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18C3389D-E60B-4E33-BFDA-077390A634E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336360" y="6165304"/>
            <a:ext cx="2260800" cy="29005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49" r:id="rId2"/>
    <p:sldLayoutId id="2147483662" r:id="rId3"/>
    <p:sldLayoutId id="214748367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Microsoft YaHei Bold" panose="020B0503020204020204" charset="-122"/>
          <a:ea typeface="Microsoft YaHei Bold" panose="020B0503020204020204" charset="-122"/>
          <a:cs typeface="Microsoft YaHei Bold" panose="020B050302020402020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200" kern="1200">
          <a:solidFill>
            <a:schemeClr val="tx1"/>
          </a:solidFill>
          <a:latin typeface="Microsoft YaHei Regular" panose="020B0503020204020204" charset="-122"/>
          <a:ea typeface="Microsoft YaHei Regular" panose="020B0503020204020204" charset="-122"/>
          <a:cs typeface="Microsoft YaHei Regular" panose="020B050302020402020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734131" y="6313369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2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3837181-38C6-AD4F-B8BA-B444770388BB}" type="slidenum">
              <a:rPr lang="en-US" sz="975" smtClean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‹#›</a:t>
            </a:fld>
            <a:endParaRPr lang="en-US" sz="975" dirty="0">
              <a:solidFill>
                <a:srgbClr val="1D1D1B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8B10AC0-243C-4ADE-B385-868CFD81314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3876" y="4843429"/>
            <a:ext cx="2875993" cy="201457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E0A1436-B585-4CF4-9512-D226B9C0664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28448" y="6362305"/>
            <a:ext cx="1270800" cy="16303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"/>
          <p:cNvSpPr txBox="1"/>
          <p:nvPr userDrawn="1"/>
        </p:nvSpPr>
        <p:spPr>
          <a:xfrm>
            <a:off x="7607300" y="2739390"/>
            <a:ext cx="4540250" cy="244157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065"/>
              </a:lnSpc>
            </a:pPr>
            <a:r>
              <a:rPr kumimoji="1" lang="en-US" altLang="zh-CN" sz="1000" b="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Copyright©2024 </a:t>
            </a:r>
            <a:r>
              <a:rPr kumimoji="1" lang="fr-FR" altLang="zh-CN" sz="1000" b="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xFusion Digital Technologies Co., Ltd.</a:t>
            </a:r>
            <a:br>
              <a:rPr kumimoji="1" lang="en-US" altLang="zh-CN" sz="1000" b="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sz="1000" b="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All Rights Reserved.</a:t>
            </a:r>
          </a:p>
          <a:p>
            <a:pPr algn="l">
              <a:lnSpc>
                <a:spcPts val="1065"/>
              </a:lnSpc>
            </a:pP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The information in this document may contain predictive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statements including, without limitation, statements regarding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the future financial and operating results, future product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portfolio, new technology, etc. There are a number of factors that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could cause actual results and developments to differ materially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from those expressed or implied in the predictive statements.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Therefore, such information is provided for reference purpose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only and constitutes neither an offer nor an acceptance. xFusion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t>may change the information at any time without notice. </a:t>
            </a:r>
          </a:p>
        </p:txBody>
      </p:sp>
      <p:sp>
        <p:nvSpPr>
          <p:cNvPr id="19" name="Subtitle 6"/>
          <p:cNvSpPr txBox="1"/>
          <p:nvPr userDrawn="1"/>
        </p:nvSpPr>
        <p:spPr>
          <a:xfrm>
            <a:off x="7607300" y="1912620"/>
            <a:ext cx="3477895" cy="29083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80"/>
              </a:lnSpc>
              <a:spcBef>
                <a:spcPts val="0"/>
              </a:spcBef>
            </a:pPr>
            <a:r>
              <a:rPr kumimoji="1" lang="zh-CN" altLang="en-US" sz="1400" b="1" dirty="0">
                <a:solidFill>
                  <a:srgbClr val="1D1D1B"/>
                </a:solidFill>
                <a:latin typeface="微软雅黑" panose="020B0503020204020204" charset="-122"/>
                <a:ea typeface="微软雅黑" panose="020B0503020204020204" charset="-122"/>
                <a:cs typeface="Arial" panose="020B0604020202090204" pitchFamily="34" charset="0"/>
              </a:rPr>
              <a:t>超聚变</a:t>
            </a:r>
          </a:p>
        </p:txBody>
      </p:sp>
      <p:sp>
        <p:nvSpPr>
          <p:cNvPr id="20" name="Subtitle 6"/>
          <p:cNvSpPr txBox="1"/>
          <p:nvPr userDrawn="1"/>
        </p:nvSpPr>
        <p:spPr>
          <a:xfrm>
            <a:off x="7607300" y="2215599"/>
            <a:ext cx="4177332" cy="35052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295"/>
              </a:lnSpc>
            </a:pPr>
            <a:r>
              <a:rPr kumimoji="1" lang="zh-CN" altLang="en-US" dirty="0">
                <a:solidFill>
                  <a:srgbClr val="1D1D1B"/>
                </a:solidFill>
                <a:latin typeface="Arial Regular" panose="020B0604020202090204" charset="0"/>
                <a:cs typeface="Arial Regular" panose="020B0604020202090204" charset="0"/>
              </a:rPr>
              <a:t>让算力更好地服务您</a:t>
            </a:r>
          </a:p>
        </p:txBody>
      </p:sp>
      <p:sp>
        <p:nvSpPr>
          <p:cNvPr id="8" name="TextBox 3"/>
          <p:cNvSpPr txBox="1"/>
          <p:nvPr userDrawn="1"/>
        </p:nvSpPr>
        <p:spPr>
          <a:xfrm>
            <a:off x="983406" y="1724887"/>
            <a:ext cx="5031314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solidFill>
                  <a:schemeClr val="tx1"/>
                </a:solidFill>
                <a:latin typeface="Arial Regular" panose="020B0604020202090204" charset="0"/>
                <a:cs typeface="Arial Regular" panose="020B0604020202090204" charset="0"/>
              </a:rPr>
              <a:t>Thank you.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168" y="5265824"/>
            <a:ext cx="1875600" cy="25140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0C129C9-68F4-4F80-974F-3372DC9161B1}"/>
              </a:ext>
            </a:extLst>
          </p:cNvPr>
          <p:cNvSpPr txBox="1"/>
          <p:nvPr userDrawn="1"/>
        </p:nvSpPr>
        <p:spPr>
          <a:xfrm>
            <a:off x="1343472" y="2554832"/>
            <a:ext cx="23870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https://www.xfusion.com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1.sv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 txBox="1"/>
          <p:nvPr userDrawn="1"/>
        </p:nvSpPr>
        <p:spPr>
          <a:xfrm>
            <a:off x="948808" y="6264112"/>
            <a:ext cx="2606870" cy="13669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kumimoji="1" lang="en-US" altLang="zh-CN" sz="1000" dirty="0"/>
              <a:t>Security Level:   confidential</a:t>
            </a: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101F0CB8-9727-40A4-A4B8-D43D5A1BB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嵌入式场景下的</a:t>
            </a:r>
            <a:r>
              <a:rPr lang="en-US" altLang="zh-CN" dirty="0"/>
              <a:t>OS</a:t>
            </a:r>
            <a:r>
              <a:rPr lang="zh-CN" altLang="en-US" dirty="0"/>
              <a:t>实时性能优化及测试方法</a:t>
            </a:r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B686409D-6F8A-4294-AD64-E3D5599849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超聚变 王有康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/>
              <a:t>自动化测试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5DD7B05-1803-476B-AD8E-A8F0A3DBF6D3}"/>
              </a:ext>
            </a:extLst>
          </p:cNvPr>
          <p:cNvSpPr txBox="1"/>
          <p:nvPr/>
        </p:nvSpPr>
        <p:spPr>
          <a:xfrm>
            <a:off x="1303020" y="1062068"/>
            <a:ext cx="94983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为了快速确定代码改动的潜在影响，可以构建基于代码仓、编译平台、测试平台三位一体的自动化测试流水线，在冒烟测试阶段覆盖接口功能以及性能测试，提前识别性能劣化。</a:t>
            </a: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9FDA0EC8-CE0D-413C-8109-A35A2752DA1B}"/>
              </a:ext>
            </a:extLst>
          </p:cNvPr>
          <p:cNvSpPr/>
          <p:nvPr/>
        </p:nvSpPr>
        <p:spPr>
          <a:xfrm>
            <a:off x="5033010" y="1811656"/>
            <a:ext cx="2038350" cy="108585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编译平台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1833DE05-F632-4865-BED7-9ADE8CFF5260}"/>
              </a:ext>
            </a:extLst>
          </p:cNvPr>
          <p:cNvSpPr/>
          <p:nvPr/>
        </p:nvSpPr>
        <p:spPr>
          <a:xfrm>
            <a:off x="8606792" y="4522403"/>
            <a:ext cx="2038350" cy="108585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测试平台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09E0E799-9DF0-42F4-B22B-8832D330B98C}"/>
              </a:ext>
            </a:extLst>
          </p:cNvPr>
          <p:cNvSpPr/>
          <p:nvPr/>
        </p:nvSpPr>
        <p:spPr>
          <a:xfrm>
            <a:off x="1215390" y="4559549"/>
            <a:ext cx="2038350" cy="108585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代码仓</a:t>
            </a:r>
          </a:p>
        </p:txBody>
      </p: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147DAFC1-9A3B-40D2-AA87-72E51E523697}"/>
              </a:ext>
            </a:extLst>
          </p:cNvPr>
          <p:cNvCxnSpPr>
            <a:stCxn id="22" idx="0"/>
            <a:endCxn id="20" idx="1"/>
          </p:cNvCxnSpPr>
          <p:nvPr/>
        </p:nvCxnSpPr>
        <p:spPr>
          <a:xfrm flipV="1">
            <a:off x="2234565" y="2354581"/>
            <a:ext cx="2798445" cy="2204968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1A6449AD-72D4-409A-8A0B-295399EC4336}"/>
              </a:ext>
            </a:extLst>
          </p:cNvPr>
          <p:cNvCxnSpPr>
            <a:stCxn id="20" idx="3"/>
            <a:endCxn id="21" idx="0"/>
          </p:cNvCxnSpPr>
          <p:nvPr/>
        </p:nvCxnSpPr>
        <p:spPr>
          <a:xfrm>
            <a:off x="7071360" y="2354581"/>
            <a:ext cx="2554607" cy="2167822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9C1EE586-677C-4381-9FED-CAAEE9978BB9}"/>
              </a:ext>
            </a:extLst>
          </p:cNvPr>
          <p:cNvSpPr txBox="1"/>
          <p:nvPr/>
        </p:nvSpPr>
        <p:spPr>
          <a:xfrm>
            <a:off x="2495610" y="3212902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代码变更触发构建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85D6925-DC8F-4319-9255-2F38AF513568}"/>
              </a:ext>
            </a:extLst>
          </p:cNvPr>
          <p:cNvSpPr txBox="1"/>
          <p:nvPr/>
        </p:nvSpPr>
        <p:spPr>
          <a:xfrm>
            <a:off x="7684802" y="320540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发送二进制包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EF3BEF6-8F9F-46D2-B32D-A485576A24C5}"/>
              </a:ext>
            </a:extLst>
          </p:cNvPr>
          <p:cNvSpPr/>
          <p:nvPr/>
        </p:nvSpPr>
        <p:spPr>
          <a:xfrm>
            <a:off x="5170827" y="3568097"/>
            <a:ext cx="1783080" cy="2994461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97880FC-142A-4E88-842B-74A1306B1811}"/>
              </a:ext>
            </a:extLst>
          </p:cNvPr>
          <p:cNvSpPr/>
          <p:nvPr/>
        </p:nvSpPr>
        <p:spPr>
          <a:xfrm>
            <a:off x="5441337" y="3800799"/>
            <a:ext cx="1242060" cy="577215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混合部署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A2BBB370-B9BA-41FC-9198-9B4F46DA6BA0}"/>
              </a:ext>
            </a:extLst>
          </p:cNvPr>
          <p:cNvSpPr/>
          <p:nvPr/>
        </p:nvSpPr>
        <p:spPr>
          <a:xfrm>
            <a:off x="5441337" y="4750333"/>
            <a:ext cx="1242060" cy="577215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冒烟测试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06901CF4-80BB-4BF9-8D41-73347BC1C9CF}"/>
              </a:ext>
            </a:extLst>
          </p:cNvPr>
          <p:cNvSpPr/>
          <p:nvPr/>
        </p:nvSpPr>
        <p:spPr>
          <a:xfrm>
            <a:off x="5441337" y="5729180"/>
            <a:ext cx="1242060" cy="577215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看板展示</a:t>
            </a:r>
          </a:p>
        </p:txBody>
      </p: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35BF8BE1-4E05-4DFB-A121-B86305308680}"/>
              </a:ext>
            </a:extLst>
          </p:cNvPr>
          <p:cNvCxnSpPr>
            <a:stCxn id="21" idx="1"/>
            <a:endCxn id="27" idx="3"/>
          </p:cNvCxnSpPr>
          <p:nvPr/>
        </p:nvCxnSpPr>
        <p:spPr>
          <a:xfrm flipH="1">
            <a:off x="6953907" y="5065328"/>
            <a:ext cx="1652885" cy="0"/>
          </a:xfrm>
          <a:prstGeom prst="straightConnector1">
            <a:avLst/>
          </a:prstGeom>
          <a:noFill/>
          <a:ln w="635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049007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/>
              <a:t>性能测试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CB3B21E-6EAA-4F77-AD8C-0DDBF3B34D56}"/>
              </a:ext>
            </a:extLst>
          </p:cNvPr>
          <p:cNvSpPr/>
          <p:nvPr/>
        </p:nvSpPr>
        <p:spPr>
          <a:xfrm>
            <a:off x="836808" y="4820199"/>
            <a:ext cx="10915896" cy="121567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系统级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D5AD454-7479-4D3F-8E3E-9F789B2BA9A8}"/>
              </a:ext>
            </a:extLst>
          </p:cNvPr>
          <p:cNvSpPr/>
          <p:nvPr/>
        </p:nvSpPr>
        <p:spPr>
          <a:xfrm>
            <a:off x="839416" y="3625851"/>
            <a:ext cx="10915896" cy="108585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模块级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36571CC-2B2E-4D1D-92AD-FD894B7396CC}"/>
              </a:ext>
            </a:extLst>
          </p:cNvPr>
          <p:cNvSpPr/>
          <p:nvPr/>
        </p:nvSpPr>
        <p:spPr>
          <a:xfrm>
            <a:off x="839416" y="1811656"/>
            <a:ext cx="10915896" cy="17087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t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接口级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F42224A-08D6-4763-B6DE-8BD9EA002400}"/>
              </a:ext>
            </a:extLst>
          </p:cNvPr>
          <p:cNvSpPr txBox="1"/>
          <p:nvPr/>
        </p:nvSpPr>
        <p:spPr>
          <a:xfrm>
            <a:off x="2812683" y="1030150"/>
            <a:ext cx="65666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为了评估整个混合部署系统的性能，需要进行多层次、多方面的性能测试，确保其在各种应用场景下的稳定性和高效性。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E5C1486D-42F9-456D-AE47-94FD8C571A48}"/>
              </a:ext>
            </a:extLst>
          </p:cNvPr>
          <p:cNvSpPr/>
          <p:nvPr/>
        </p:nvSpPr>
        <p:spPr>
          <a:xfrm>
            <a:off x="1706734" y="2330164"/>
            <a:ext cx="1531620" cy="73152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上下文切换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5ADAE677-89CC-43EE-B829-E2F9DD84CD46}"/>
              </a:ext>
            </a:extLst>
          </p:cNvPr>
          <p:cNvSpPr/>
          <p:nvPr/>
        </p:nvSpPr>
        <p:spPr>
          <a:xfrm>
            <a:off x="3370164" y="2330164"/>
            <a:ext cx="1531620" cy="73152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任务抢占</a:t>
            </a: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93B15B41-8066-4A95-89B3-1933B7812F40}"/>
              </a:ext>
            </a:extLst>
          </p:cNvPr>
          <p:cNvSpPr/>
          <p:nvPr/>
        </p:nvSpPr>
        <p:spPr>
          <a:xfrm>
            <a:off x="5033594" y="2330164"/>
            <a:ext cx="1531620" cy="73152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中断时延</a:t>
            </a: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15F7B484-2647-4261-B9DB-317054528F4F}"/>
              </a:ext>
            </a:extLst>
          </p:cNvPr>
          <p:cNvSpPr/>
          <p:nvPr/>
        </p:nvSpPr>
        <p:spPr>
          <a:xfrm>
            <a:off x="6697024" y="2330164"/>
            <a:ext cx="1531620" cy="73152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信号量混洗</a:t>
            </a: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C19FD6FC-482D-47BA-8840-0D00BA8D8FC6}"/>
              </a:ext>
            </a:extLst>
          </p:cNvPr>
          <p:cNvSpPr/>
          <p:nvPr/>
        </p:nvSpPr>
        <p:spPr>
          <a:xfrm>
            <a:off x="8360454" y="2330164"/>
            <a:ext cx="1531620" cy="73152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死锁解除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CE129A93-91EE-48FF-92CB-AA14F5A7BECD}"/>
              </a:ext>
            </a:extLst>
          </p:cNvPr>
          <p:cNvSpPr/>
          <p:nvPr/>
        </p:nvSpPr>
        <p:spPr>
          <a:xfrm>
            <a:off x="10023884" y="2330164"/>
            <a:ext cx="1531620" cy="73152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消息队列</a:t>
            </a: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21872695-850E-480C-A2A1-9430CC5F1466}"/>
              </a:ext>
            </a:extLst>
          </p:cNvPr>
          <p:cNvSpPr/>
          <p:nvPr/>
        </p:nvSpPr>
        <p:spPr>
          <a:xfrm>
            <a:off x="3206433" y="3799902"/>
            <a:ext cx="1630388" cy="73152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核间通信长稳</a:t>
            </a: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68EC0B93-2435-44B0-A5BD-C5C92078B9AA}"/>
              </a:ext>
            </a:extLst>
          </p:cNvPr>
          <p:cNvSpPr/>
          <p:nvPr/>
        </p:nvSpPr>
        <p:spPr>
          <a:xfrm>
            <a:off x="5825022" y="3824319"/>
            <a:ext cx="1531620" cy="73152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定时器长稳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1137D532-4CE6-451B-B26B-C79F0F12C6AD}"/>
              </a:ext>
            </a:extLst>
          </p:cNvPr>
          <p:cNvSpPr/>
          <p:nvPr/>
        </p:nvSpPr>
        <p:spPr>
          <a:xfrm>
            <a:off x="8344842" y="3824319"/>
            <a:ext cx="1661419" cy="73152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批量数据拷贝</a:t>
            </a: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06D5F8E4-3B84-4F0A-B17D-A2D90431C7BD}"/>
              </a:ext>
            </a:extLst>
          </p:cNvPr>
          <p:cNvSpPr/>
          <p:nvPr/>
        </p:nvSpPr>
        <p:spPr>
          <a:xfrm>
            <a:off x="5769604" y="5062277"/>
            <a:ext cx="1745564" cy="73152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r>
              <a:rPr lang="zh-CN" altLang="en-US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电机控制抖动</a:t>
            </a:r>
          </a:p>
        </p:txBody>
      </p:sp>
    </p:spTree>
    <p:extLst>
      <p:ext uri="{BB962C8B-B14F-4D97-AF65-F5344CB8AC3E}">
        <p14:creationId xmlns:p14="http://schemas.microsoft.com/office/powerpoint/2010/main" val="41026809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E32D6573-7BFC-4EA8-AEF6-FAA676FFCE3F}"/>
              </a:ext>
            </a:extLst>
          </p:cNvPr>
          <p:cNvGrpSpPr/>
          <p:nvPr/>
        </p:nvGrpSpPr>
        <p:grpSpPr>
          <a:xfrm>
            <a:off x="-4096582" y="-219166"/>
            <a:ext cx="14183935" cy="7296333"/>
            <a:chOff x="-4096582" y="-219166"/>
            <a:chExt cx="14183935" cy="7296333"/>
          </a:xfrm>
        </p:grpSpPr>
        <p:sp>
          <p:nvSpPr>
            <p:cNvPr id="5" name="空心弧 4">
              <a:extLst>
                <a:ext uri="{FF2B5EF4-FFF2-40B4-BE49-F238E27FC236}">
                  <a16:creationId xmlns:a16="http://schemas.microsoft.com/office/drawing/2014/main" id="{65CD09D7-E383-411C-8E72-E10C4BB96297}"/>
                </a:ext>
              </a:extLst>
            </p:cNvPr>
            <p:cNvSpPr/>
            <p:nvPr/>
          </p:nvSpPr>
          <p:spPr>
            <a:xfrm>
              <a:off x="-4096582" y="-219166"/>
              <a:ext cx="7296333" cy="7296333"/>
            </a:xfrm>
            <a:prstGeom prst="blockArc">
              <a:avLst>
                <a:gd name="adj1" fmla="val 18900000"/>
                <a:gd name="adj2" fmla="val 2700000"/>
                <a:gd name="adj3" fmla="val 296"/>
              </a:avLst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zh-CN" altLang="en-US" dirty="0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D4F6515B-AD64-4644-A71D-CA727AD7B1E5}"/>
                </a:ext>
              </a:extLst>
            </p:cNvPr>
            <p:cNvSpPr/>
            <p:nvPr/>
          </p:nvSpPr>
          <p:spPr>
            <a:xfrm>
              <a:off x="2522412" y="1057298"/>
              <a:ext cx="7544646" cy="677814"/>
            </a:xfrm>
            <a:custGeom>
              <a:avLst/>
              <a:gdLst>
                <a:gd name="connsiteX0" fmla="*/ 0 w 7544646"/>
                <a:gd name="connsiteY0" fmla="*/ 0 h 677814"/>
                <a:gd name="connsiteX1" fmla="*/ 7544646 w 7544646"/>
                <a:gd name="connsiteY1" fmla="*/ 0 h 677814"/>
                <a:gd name="connsiteX2" fmla="*/ 7544646 w 7544646"/>
                <a:gd name="connsiteY2" fmla="*/ 677814 h 677814"/>
                <a:gd name="connsiteX3" fmla="*/ 0 w 7544646"/>
                <a:gd name="connsiteY3" fmla="*/ 677814 h 677814"/>
                <a:gd name="connsiteX4" fmla="*/ 0 w 7544646"/>
                <a:gd name="connsiteY4" fmla="*/ 0 h 6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44646" h="677814">
                  <a:moveTo>
                    <a:pt x="0" y="0"/>
                  </a:moveTo>
                  <a:lnTo>
                    <a:pt x="7544646" y="0"/>
                  </a:lnTo>
                  <a:lnTo>
                    <a:pt x="7544646" y="677814"/>
                  </a:lnTo>
                  <a:lnTo>
                    <a:pt x="0" y="677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38016" tIns="66040" rIns="66040" bIns="66040" numCol="1" spcCol="1270" anchor="ctr" anchorCtr="0">
              <a:noAutofit/>
            </a:bodyPr>
            <a:lstStyle/>
            <a:p>
              <a:pPr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工业应用场景对</a:t>
              </a:r>
              <a:r>
                <a:rPr lang="en-US" altLang="zh-CN" sz="2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OS</a:t>
              </a:r>
              <a:r>
                <a:rPr lang="zh-CN" altLang="en-US" sz="2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诉求</a:t>
              </a:r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6F7A4DBC-97C5-4B35-8703-9D406AD97608}"/>
                </a:ext>
              </a:extLst>
            </p:cNvPr>
            <p:cNvSpPr/>
            <p:nvPr/>
          </p:nvSpPr>
          <p:spPr>
            <a:xfrm>
              <a:off x="2119073" y="972571"/>
              <a:ext cx="847268" cy="847268"/>
            </a:xfrm>
            <a:prstGeom prst="ellips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38B4321F-5080-4B8E-8992-A7B1C8AF6ACA}"/>
                </a:ext>
              </a:extLst>
            </p:cNvPr>
            <p:cNvSpPr/>
            <p:nvPr/>
          </p:nvSpPr>
          <p:spPr>
            <a:xfrm>
              <a:off x="3028409" y="2073695"/>
              <a:ext cx="7058943" cy="677814"/>
            </a:xfrm>
            <a:custGeom>
              <a:avLst/>
              <a:gdLst>
                <a:gd name="connsiteX0" fmla="*/ 0 w 7058943"/>
                <a:gd name="connsiteY0" fmla="*/ 0 h 677814"/>
                <a:gd name="connsiteX1" fmla="*/ 7058943 w 7058943"/>
                <a:gd name="connsiteY1" fmla="*/ 0 h 677814"/>
                <a:gd name="connsiteX2" fmla="*/ 7058943 w 7058943"/>
                <a:gd name="connsiteY2" fmla="*/ 677814 h 677814"/>
                <a:gd name="connsiteX3" fmla="*/ 0 w 7058943"/>
                <a:gd name="connsiteY3" fmla="*/ 677814 h 677814"/>
                <a:gd name="connsiteX4" fmla="*/ 0 w 7058943"/>
                <a:gd name="connsiteY4" fmla="*/ 0 h 6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8943" h="677814">
                  <a:moveTo>
                    <a:pt x="0" y="0"/>
                  </a:moveTo>
                  <a:lnTo>
                    <a:pt x="7058943" y="0"/>
                  </a:lnTo>
                  <a:lnTo>
                    <a:pt x="7058943" y="677814"/>
                  </a:lnTo>
                  <a:lnTo>
                    <a:pt x="0" y="677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38016" tIns="66040" rIns="66040" bIns="66040" numCol="1" spcCol="1270" anchor="ctr" anchorCtr="0">
              <a:noAutofit/>
            </a:bodyPr>
            <a:lstStyle/>
            <a:p>
              <a:pPr lvl="0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面临的挑战和选择</a:t>
              </a:r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1F20A12E-571C-4613-8517-3EB3B3EC5A8B}"/>
                </a:ext>
              </a:extLst>
            </p:cNvPr>
            <p:cNvSpPr/>
            <p:nvPr/>
          </p:nvSpPr>
          <p:spPr>
            <a:xfrm>
              <a:off x="2604775" y="1988968"/>
              <a:ext cx="847268" cy="847268"/>
            </a:xfrm>
            <a:prstGeom prst="ellips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5C0C6838-4CEE-4410-9A55-D72FC3074D99}"/>
                </a:ext>
              </a:extLst>
            </p:cNvPr>
            <p:cNvSpPr/>
            <p:nvPr/>
          </p:nvSpPr>
          <p:spPr>
            <a:xfrm>
              <a:off x="3177481" y="3090092"/>
              <a:ext cx="6909872" cy="677814"/>
            </a:xfrm>
            <a:custGeom>
              <a:avLst/>
              <a:gdLst>
                <a:gd name="connsiteX0" fmla="*/ 0 w 6909872"/>
                <a:gd name="connsiteY0" fmla="*/ 0 h 677814"/>
                <a:gd name="connsiteX1" fmla="*/ 6909872 w 6909872"/>
                <a:gd name="connsiteY1" fmla="*/ 0 h 677814"/>
                <a:gd name="connsiteX2" fmla="*/ 6909872 w 6909872"/>
                <a:gd name="connsiteY2" fmla="*/ 677814 h 677814"/>
                <a:gd name="connsiteX3" fmla="*/ 0 w 6909872"/>
                <a:gd name="connsiteY3" fmla="*/ 677814 h 677814"/>
                <a:gd name="connsiteX4" fmla="*/ 0 w 6909872"/>
                <a:gd name="connsiteY4" fmla="*/ 0 h 6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9872" h="677814">
                  <a:moveTo>
                    <a:pt x="0" y="0"/>
                  </a:moveTo>
                  <a:lnTo>
                    <a:pt x="6909872" y="0"/>
                  </a:lnTo>
                  <a:lnTo>
                    <a:pt x="6909872" y="677814"/>
                  </a:lnTo>
                  <a:lnTo>
                    <a:pt x="0" y="677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38016" tIns="66040" rIns="66040" bIns="66040" numCol="1" spcCol="1270" anchor="ctr" anchorCtr="0">
              <a:noAutofit/>
            </a:bodyPr>
            <a:lstStyle/>
            <a:p>
              <a:pPr lvl="0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系统解决方案</a:t>
              </a: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AF1D225B-874E-4AA5-93D8-E2C522424FA0}"/>
                </a:ext>
              </a:extLst>
            </p:cNvPr>
            <p:cNvSpPr/>
            <p:nvPr/>
          </p:nvSpPr>
          <p:spPr>
            <a:xfrm>
              <a:off x="2753846" y="3005365"/>
              <a:ext cx="847268" cy="847268"/>
            </a:xfrm>
            <a:prstGeom prst="ellips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C4D6396F-0ED6-404F-848B-6E8FA00C4FC9}"/>
                </a:ext>
              </a:extLst>
            </p:cNvPr>
            <p:cNvSpPr/>
            <p:nvPr/>
          </p:nvSpPr>
          <p:spPr>
            <a:xfrm>
              <a:off x="3028409" y="4106489"/>
              <a:ext cx="7058943" cy="677814"/>
            </a:xfrm>
            <a:custGeom>
              <a:avLst/>
              <a:gdLst>
                <a:gd name="connsiteX0" fmla="*/ 0 w 7058943"/>
                <a:gd name="connsiteY0" fmla="*/ 0 h 677814"/>
                <a:gd name="connsiteX1" fmla="*/ 7058943 w 7058943"/>
                <a:gd name="connsiteY1" fmla="*/ 0 h 677814"/>
                <a:gd name="connsiteX2" fmla="*/ 7058943 w 7058943"/>
                <a:gd name="connsiteY2" fmla="*/ 677814 h 677814"/>
                <a:gd name="connsiteX3" fmla="*/ 0 w 7058943"/>
                <a:gd name="connsiteY3" fmla="*/ 677814 h 677814"/>
                <a:gd name="connsiteX4" fmla="*/ 0 w 7058943"/>
                <a:gd name="connsiteY4" fmla="*/ 0 h 6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58943" h="677814">
                  <a:moveTo>
                    <a:pt x="0" y="0"/>
                  </a:moveTo>
                  <a:lnTo>
                    <a:pt x="7058943" y="0"/>
                  </a:lnTo>
                  <a:lnTo>
                    <a:pt x="7058943" y="677814"/>
                  </a:lnTo>
                  <a:lnTo>
                    <a:pt x="0" y="677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38016" tIns="66040" rIns="66040" bIns="66040" numCol="1" spcCol="1270" anchor="ctr" anchorCtr="0">
              <a:noAutofit/>
            </a:bodyPr>
            <a:lstStyle/>
            <a:p>
              <a:pPr lvl="0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实时性能优化技术</a:t>
              </a: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7F242D22-6B39-43A8-8837-AAA14639F036}"/>
                </a:ext>
              </a:extLst>
            </p:cNvPr>
            <p:cNvSpPr/>
            <p:nvPr/>
          </p:nvSpPr>
          <p:spPr>
            <a:xfrm>
              <a:off x="2604775" y="4021762"/>
              <a:ext cx="847268" cy="847268"/>
            </a:xfrm>
            <a:prstGeom prst="ellips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CD8FFFBE-E9F7-4CB0-B425-A4D241CD12D1}"/>
                </a:ext>
              </a:extLst>
            </p:cNvPr>
            <p:cNvSpPr/>
            <p:nvPr/>
          </p:nvSpPr>
          <p:spPr>
            <a:xfrm>
              <a:off x="2542707" y="5122886"/>
              <a:ext cx="7544646" cy="677814"/>
            </a:xfrm>
            <a:custGeom>
              <a:avLst/>
              <a:gdLst>
                <a:gd name="connsiteX0" fmla="*/ 0 w 7544646"/>
                <a:gd name="connsiteY0" fmla="*/ 0 h 677814"/>
                <a:gd name="connsiteX1" fmla="*/ 7544646 w 7544646"/>
                <a:gd name="connsiteY1" fmla="*/ 0 h 677814"/>
                <a:gd name="connsiteX2" fmla="*/ 7544646 w 7544646"/>
                <a:gd name="connsiteY2" fmla="*/ 677814 h 677814"/>
                <a:gd name="connsiteX3" fmla="*/ 0 w 7544646"/>
                <a:gd name="connsiteY3" fmla="*/ 677814 h 677814"/>
                <a:gd name="connsiteX4" fmla="*/ 0 w 7544646"/>
                <a:gd name="connsiteY4" fmla="*/ 0 h 6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44646" h="677814">
                  <a:moveTo>
                    <a:pt x="0" y="0"/>
                  </a:moveTo>
                  <a:lnTo>
                    <a:pt x="7544646" y="0"/>
                  </a:lnTo>
                  <a:lnTo>
                    <a:pt x="7544646" y="677814"/>
                  </a:lnTo>
                  <a:lnTo>
                    <a:pt x="0" y="6778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38016" tIns="66040" rIns="66040" bIns="66040" numCol="1" spcCol="1270" anchor="ctr" anchorCtr="0">
              <a:noAutofit/>
            </a:bodyPr>
            <a:lstStyle/>
            <a:p>
              <a:pPr lvl="0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6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性能测试方法</a:t>
              </a: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C56BCF21-8591-40EF-A24E-5A5C586447A4}"/>
                </a:ext>
              </a:extLst>
            </p:cNvPr>
            <p:cNvSpPr/>
            <p:nvPr/>
          </p:nvSpPr>
          <p:spPr>
            <a:xfrm>
              <a:off x="2119073" y="5038159"/>
              <a:ext cx="847268" cy="847268"/>
            </a:xfrm>
            <a:prstGeom prst="ellips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18" name="文本框 17">
            <a:extLst>
              <a:ext uri="{FF2B5EF4-FFF2-40B4-BE49-F238E27FC236}">
                <a16:creationId xmlns:a16="http://schemas.microsoft.com/office/drawing/2014/main" id="{B2302EC6-1349-492A-B7CE-4B01387A2BA1}"/>
              </a:ext>
            </a:extLst>
          </p:cNvPr>
          <p:cNvSpPr txBox="1"/>
          <p:nvPr/>
        </p:nvSpPr>
        <p:spPr>
          <a:xfrm>
            <a:off x="2221654" y="1057293"/>
            <a:ext cx="60282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01</a:t>
            </a:r>
            <a:endParaRPr lang="zh-CN" altLang="en-US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4D8649A-3D3D-4040-91F2-4BA9A4EB9676}"/>
              </a:ext>
            </a:extLst>
          </p:cNvPr>
          <p:cNvSpPr txBox="1"/>
          <p:nvPr/>
        </p:nvSpPr>
        <p:spPr>
          <a:xfrm>
            <a:off x="2726267" y="2100156"/>
            <a:ext cx="60282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02</a:t>
            </a:r>
            <a:endParaRPr lang="zh-CN" altLang="en-US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DFB1C66-A9C5-459D-89AC-F836D8D74537}"/>
              </a:ext>
            </a:extLst>
          </p:cNvPr>
          <p:cNvSpPr txBox="1"/>
          <p:nvPr/>
        </p:nvSpPr>
        <p:spPr>
          <a:xfrm>
            <a:off x="2878667" y="3136612"/>
            <a:ext cx="60282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03</a:t>
            </a:r>
            <a:endParaRPr lang="zh-CN" altLang="en-US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91C54B0-790A-43F9-989E-D24D2774531B}"/>
              </a:ext>
            </a:extLst>
          </p:cNvPr>
          <p:cNvSpPr txBox="1"/>
          <p:nvPr/>
        </p:nvSpPr>
        <p:spPr>
          <a:xfrm>
            <a:off x="2729653" y="4130493"/>
            <a:ext cx="60282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04</a:t>
            </a:r>
            <a:endParaRPr lang="zh-CN" altLang="en-US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731D430-CDA2-4ADF-86B8-01FE35299EE9}"/>
              </a:ext>
            </a:extLst>
          </p:cNvPr>
          <p:cNvSpPr txBox="1"/>
          <p:nvPr/>
        </p:nvSpPr>
        <p:spPr>
          <a:xfrm>
            <a:off x="2221654" y="5143862"/>
            <a:ext cx="602827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05</a:t>
            </a:r>
            <a:endParaRPr lang="zh-CN" altLang="en-US" sz="32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矩形 105">
            <a:extLst>
              <a:ext uri="{FF2B5EF4-FFF2-40B4-BE49-F238E27FC236}">
                <a16:creationId xmlns:a16="http://schemas.microsoft.com/office/drawing/2014/main" id="{15B7998C-BC02-4AAD-BCFE-A3FFED696F00}"/>
              </a:ext>
            </a:extLst>
          </p:cNvPr>
          <p:cNvSpPr/>
          <p:nvPr/>
        </p:nvSpPr>
        <p:spPr>
          <a:xfrm flipV="1">
            <a:off x="6699685" y="1294188"/>
            <a:ext cx="4702191" cy="4539219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CDCDD">
                  <a:alpha val="56000"/>
                </a:srgbClr>
              </a:gs>
            </a:gsLst>
            <a:lin ang="5400000" scaled="0"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666666">
                  <a:lumMod val="50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/>
              <a:t>工业控制场景需要多业务混合和低延时能力</a:t>
            </a:r>
          </a:p>
        </p:txBody>
      </p:sp>
      <p:sp>
        <p:nvSpPr>
          <p:cNvPr id="55" name="文本占位符 2">
            <a:extLst>
              <a:ext uri="{FF2B5EF4-FFF2-40B4-BE49-F238E27FC236}">
                <a16:creationId xmlns:a16="http://schemas.microsoft.com/office/drawing/2014/main" id="{7F789BBE-4828-4BD4-BCF8-3925463B0BAD}"/>
              </a:ext>
            </a:extLst>
          </p:cNvPr>
          <p:cNvSpPr txBox="1">
            <a:spLocks/>
          </p:cNvSpPr>
          <p:nvPr/>
        </p:nvSpPr>
        <p:spPr>
          <a:xfrm>
            <a:off x="6919923" y="1606131"/>
            <a:ext cx="4261714" cy="2562063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 algn="l" defTabSz="914400" rtl="0" eaLnBrk="1" latinLnBrk="0" hangingPunct="1">
              <a:lnSpc>
                <a:spcPct val="200000"/>
              </a:lnSpc>
              <a:spcBef>
                <a:spcPts val="0"/>
              </a:spcBef>
              <a:buFont typeface="Wingdings" pitchFamily="2" charset="2"/>
              <a:buChar char="l"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诉求一</a:t>
            </a:r>
            <a:r>
              <a:rPr kumimoji="0" lang="en-US" altLang="zh-CN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IT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OT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业务融合承载，同一硬件系统上承载工业现场实时控制应用和非实时应用，比如工业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、机器视觉等智能化应用，需要工业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提供实时域和非实时域隔离混部能力。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诉求二：</a:t>
            </a:r>
            <a:endParaRPr lang="en-US" altLang="zh-CN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软件定义工控，用软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PLC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或软运动控制器代替工业现场的硬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PLC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或运动控制卡，需要工业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提供实时能力，满足工业自动化场景微妙级实时相应和精准诉求</a:t>
            </a:r>
          </a:p>
        </p:txBody>
      </p: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83025299-6C90-4110-A3EA-8A392BF04BA8}"/>
              </a:ext>
            </a:extLst>
          </p:cNvPr>
          <p:cNvGrpSpPr/>
          <p:nvPr/>
        </p:nvGrpSpPr>
        <p:grpSpPr>
          <a:xfrm>
            <a:off x="1010363" y="1294188"/>
            <a:ext cx="5245581" cy="5333592"/>
            <a:chOff x="427536" y="1394004"/>
            <a:chExt cx="5245581" cy="5333592"/>
          </a:xfrm>
        </p:grpSpPr>
        <p:pic>
          <p:nvPicPr>
            <p:cNvPr id="104" name="Picture 8" descr="EPC-C系列紧凑型嵌入式工控机，兼容高性能3.5”单板电脑，并提供MIOe接口扩展方案，高性能无风扇紧凑设计，最高支持Intel 八代Core i-U 处理器，适用于AGV，机器人，视频网关等应用。">
              <a:extLst>
                <a:ext uri="{FF2B5EF4-FFF2-40B4-BE49-F238E27FC236}">
                  <a16:creationId xmlns:a16="http://schemas.microsoft.com/office/drawing/2014/main" id="{46D2CF18-A60F-40C0-AA37-069AB722D4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93568" y="5784487"/>
              <a:ext cx="1681195" cy="9431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824B2A89-5ADC-49DC-B226-73A8180F478C}"/>
                </a:ext>
              </a:extLst>
            </p:cNvPr>
            <p:cNvGrpSpPr/>
            <p:nvPr/>
          </p:nvGrpSpPr>
          <p:grpSpPr>
            <a:xfrm>
              <a:off x="427536" y="1394004"/>
              <a:ext cx="5245581" cy="5278814"/>
              <a:chOff x="427536" y="1394004"/>
              <a:chExt cx="5245581" cy="5278814"/>
            </a:xfrm>
          </p:grpSpPr>
          <p:grpSp>
            <p:nvGrpSpPr>
              <p:cNvPr id="56" name="组合 55">
                <a:extLst>
                  <a:ext uri="{FF2B5EF4-FFF2-40B4-BE49-F238E27FC236}">
                    <a16:creationId xmlns:a16="http://schemas.microsoft.com/office/drawing/2014/main" id="{2B71EB8B-F54D-4EC1-AE9F-FE9E79073E43}"/>
                  </a:ext>
                </a:extLst>
              </p:cNvPr>
              <p:cNvGrpSpPr/>
              <p:nvPr/>
            </p:nvGrpSpPr>
            <p:grpSpPr>
              <a:xfrm>
                <a:off x="4625490" y="5084160"/>
                <a:ext cx="802958" cy="491767"/>
                <a:chOff x="1419889" y="4437112"/>
                <a:chExt cx="802958" cy="491767"/>
              </a:xfrm>
            </p:grpSpPr>
            <p:pic>
              <p:nvPicPr>
                <p:cNvPr id="57" name="Picture 10" descr="电动机电气计算机图标步进电机接线图符号PNG图片素材下载_图片编号2151052-PNG素材网">
                  <a:extLst>
                    <a:ext uri="{FF2B5EF4-FFF2-40B4-BE49-F238E27FC236}">
                      <a16:creationId xmlns:a16="http://schemas.microsoft.com/office/drawing/2014/main" id="{50967EB8-B452-4302-B1DB-21BAF35F693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duotone>
                    <a:srgbClr val="E7E6E6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9760" b="20039"/>
                <a:stretch/>
              </p:blipFill>
              <p:spPr bwMode="auto">
                <a:xfrm>
                  <a:off x="1836887" y="4604046"/>
                  <a:ext cx="385960" cy="32483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8" name="图形 57">
                  <a:extLst>
                    <a:ext uri="{FF2B5EF4-FFF2-40B4-BE49-F238E27FC236}">
                      <a16:creationId xmlns:a16="http://schemas.microsoft.com/office/drawing/2014/main" id="{D284BEFD-1A43-401C-8DE6-76A5999065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rgbClr val="E7E6E6">
                      <a:shade val="45000"/>
                      <a:satMod val="135000"/>
                    </a:srgbClr>
                    <a:prstClr val="white"/>
                  </a:duotone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19889" y="4604046"/>
                  <a:ext cx="290775" cy="316704"/>
                </a:xfrm>
                <a:prstGeom prst="rect">
                  <a:avLst/>
                </a:prstGeom>
              </p:spPr>
            </p:pic>
            <p:cxnSp>
              <p:nvCxnSpPr>
                <p:cNvPr id="59" name="直接连接符 58">
                  <a:extLst>
                    <a:ext uri="{FF2B5EF4-FFF2-40B4-BE49-F238E27FC236}">
                      <a16:creationId xmlns:a16="http://schemas.microsoft.com/office/drawing/2014/main" id="{8083DE31-CED5-41DF-A36F-02729B75FFB8}"/>
                    </a:ext>
                  </a:extLst>
                </p:cNvPr>
                <p:cNvCxnSpPr>
                  <a:cxnSpLocks/>
                  <a:endCxn id="58" idx="0"/>
                </p:cNvCxnSpPr>
                <p:nvPr/>
              </p:nvCxnSpPr>
              <p:spPr>
                <a:xfrm>
                  <a:off x="1565276" y="4441058"/>
                  <a:ext cx="1" cy="16298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60" name="直接连接符 59">
                  <a:extLst>
                    <a:ext uri="{FF2B5EF4-FFF2-40B4-BE49-F238E27FC236}">
                      <a16:creationId xmlns:a16="http://schemas.microsoft.com/office/drawing/2014/main" id="{D3BAD96C-44DD-446C-9F92-56FCAA01B50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63551" y="4437112"/>
                  <a:ext cx="1" cy="16298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61" name="直接连接符 60">
                  <a:extLst>
                    <a:ext uri="{FF2B5EF4-FFF2-40B4-BE49-F238E27FC236}">
                      <a16:creationId xmlns:a16="http://schemas.microsoft.com/office/drawing/2014/main" id="{B6126E0E-729F-4DEB-8810-FB65A4828A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65276" y="4437112"/>
                  <a:ext cx="487577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62" name="流程图: 过程 61">
                <a:extLst>
                  <a:ext uri="{FF2B5EF4-FFF2-40B4-BE49-F238E27FC236}">
                    <a16:creationId xmlns:a16="http://schemas.microsoft.com/office/drawing/2014/main" id="{46F9D25E-9859-4962-A592-19A87C345951}"/>
                  </a:ext>
                </a:extLst>
              </p:cNvPr>
              <p:cNvSpPr/>
              <p:nvPr/>
            </p:nvSpPr>
            <p:spPr>
              <a:xfrm>
                <a:off x="427536" y="1394004"/>
                <a:ext cx="1561769" cy="2221354"/>
              </a:xfrm>
              <a:prstGeom prst="flowChartProcess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t"/>
              <a:lstStyle/>
              <a:p>
                <a:pPr marL="0" marR="0" lvl="0" indent="0" algn="ctr" defTabSz="9144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非实时</a:t>
                </a:r>
                <a:r>
                  <a:rPr kumimoji="0" lang="en-US" altLang="zh-CN" sz="1000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OS</a:t>
                </a:r>
                <a:endParaRPr kumimoji="0" lang="zh-CN" altLang="en-US" sz="1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63" name="组合 62">
                <a:extLst>
                  <a:ext uri="{FF2B5EF4-FFF2-40B4-BE49-F238E27FC236}">
                    <a16:creationId xmlns:a16="http://schemas.microsoft.com/office/drawing/2014/main" id="{6D663530-C632-485E-8E1B-5DD9267C63A1}"/>
                  </a:ext>
                </a:extLst>
              </p:cNvPr>
              <p:cNvGrpSpPr/>
              <p:nvPr/>
            </p:nvGrpSpPr>
            <p:grpSpPr>
              <a:xfrm>
                <a:off x="427536" y="4380378"/>
                <a:ext cx="5210867" cy="368330"/>
                <a:chOff x="4243416" y="2954945"/>
                <a:chExt cx="3729154" cy="310494"/>
              </a:xfrm>
            </p:grpSpPr>
            <p:sp>
              <p:nvSpPr>
                <p:cNvPr id="64" name="流程图: 过程 63">
                  <a:extLst>
                    <a:ext uri="{FF2B5EF4-FFF2-40B4-BE49-F238E27FC236}">
                      <a16:creationId xmlns:a16="http://schemas.microsoft.com/office/drawing/2014/main" id="{3E84C6C4-9081-4CEC-AD5E-72034082ACCB}"/>
                    </a:ext>
                  </a:extLst>
                </p:cNvPr>
                <p:cNvSpPr/>
                <p:nvPr/>
              </p:nvSpPr>
              <p:spPr>
                <a:xfrm>
                  <a:off x="4243416" y="2954945"/>
                  <a:ext cx="3729154" cy="310494"/>
                </a:xfrm>
                <a:prstGeom prst="flowChartProcess">
                  <a:avLst/>
                </a:prstGeom>
                <a:noFill/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defTabSz="9144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1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IPC</a:t>
                  </a:r>
                </a:p>
              </p:txBody>
            </p:sp>
            <p:sp>
              <p:nvSpPr>
                <p:cNvPr id="65" name="矩形 64">
                  <a:extLst>
                    <a:ext uri="{FF2B5EF4-FFF2-40B4-BE49-F238E27FC236}">
                      <a16:creationId xmlns:a16="http://schemas.microsoft.com/office/drawing/2014/main" id="{0111012E-8D99-49A8-8058-405C8E20D2FA}"/>
                    </a:ext>
                  </a:extLst>
                </p:cNvPr>
                <p:cNvSpPr/>
                <p:nvPr/>
              </p:nvSpPr>
              <p:spPr>
                <a:xfrm>
                  <a:off x="4890321" y="3011800"/>
                  <a:ext cx="663455" cy="203070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0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ARM/X86</a:t>
                  </a:r>
                  <a:endPara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66" name="矩形 65">
                  <a:extLst>
                    <a:ext uri="{FF2B5EF4-FFF2-40B4-BE49-F238E27FC236}">
                      <a16:creationId xmlns:a16="http://schemas.microsoft.com/office/drawing/2014/main" id="{FD144D19-B7B3-438E-AA02-9530150E9801}"/>
                    </a:ext>
                  </a:extLst>
                </p:cNvPr>
                <p:cNvSpPr/>
                <p:nvPr/>
              </p:nvSpPr>
              <p:spPr>
                <a:xfrm>
                  <a:off x="5914451" y="3009817"/>
                  <a:ext cx="713640" cy="193227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000" b="0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网卡</a:t>
                  </a:r>
                </a:p>
              </p:txBody>
            </p:sp>
          </p:grpSp>
          <p:sp>
            <p:nvSpPr>
              <p:cNvPr id="67" name="流程图: 过程 66">
                <a:extLst>
                  <a:ext uri="{FF2B5EF4-FFF2-40B4-BE49-F238E27FC236}">
                    <a16:creationId xmlns:a16="http://schemas.microsoft.com/office/drawing/2014/main" id="{05F37E80-0122-40A1-8956-8C8967E87557}"/>
                  </a:ext>
                </a:extLst>
              </p:cNvPr>
              <p:cNvSpPr/>
              <p:nvPr/>
            </p:nvSpPr>
            <p:spPr>
              <a:xfrm>
                <a:off x="2395823" y="1779380"/>
                <a:ext cx="1434740" cy="1717130"/>
              </a:xfrm>
              <a:prstGeom prst="flowChartProcess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t"/>
              <a:lstStyle/>
              <a:p>
                <a:pPr marL="0" marR="0" lvl="0" indent="0" algn="ctr" defTabSz="9144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00" b="1" i="0" u="none" strike="noStrike" kern="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SoftMotion</a:t>
                </a:r>
                <a:endParaRPr kumimoji="0" lang="zh-CN" altLang="en-US" sz="1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7050BCD8-88C2-4B6C-888D-A7F6501482B1}"/>
                  </a:ext>
                </a:extLst>
              </p:cNvPr>
              <p:cNvSpPr/>
              <p:nvPr/>
            </p:nvSpPr>
            <p:spPr>
              <a:xfrm>
                <a:off x="4561513" y="4499074"/>
                <a:ext cx="713640" cy="193227"/>
              </a:xfrm>
              <a:prstGeom prst="rect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网卡</a:t>
                </a:r>
              </a:p>
            </p:txBody>
          </p:sp>
          <p:sp>
            <p:nvSpPr>
              <p:cNvPr id="69" name="流程图: 过程 68">
                <a:extLst>
                  <a:ext uri="{FF2B5EF4-FFF2-40B4-BE49-F238E27FC236}">
                    <a16:creationId xmlns:a16="http://schemas.microsoft.com/office/drawing/2014/main" id="{8BBB2B6A-35D2-41C5-8C55-91B08CC1F552}"/>
                  </a:ext>
                </a:extLst>
              </p:cNvPr>
              <p:cNvSpPr/>
              <p:nvPr/>
            </p:nvSpPr>
            <p:spPr>
              <a:xfrm>
                <a:off x="4180077" y="1792145"/>
                <a:ext cx="1400765" cy="1687398"/>
              </a:xfrm>
              <a:prstGeom prst="flowChartProcess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t"/>
              <a:lstStyle/>
              <a:p>
                <a:pPr marL="0" marR="0" lvl="0" indent="0" algn="ctr" defTabSz="9144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00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SoftPLC</a:t>
                </a:r>
                <a:endParaRPr kumimoji="0" lang="zh-CN" altLang="en-US" sz="1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70" name="直接箭头连接符 69">
                <a:extLst>
                  <a:ext uri="{FF2B5EF4-FFF2-40B4-BE49-F238E27FC236}">
                    <a16:creationId xmlns:a16="http://schemas.microsoft.com/office/drawing/2014/main" id="{5AE1A98E-F32D-48C3-971F-748B30B9817F}"/>
                  </a:ext>
                </a:extLst>
              </p:cNvPr>
              <p:cNvCxnSpPr>
                <a:cxnSpLocks/>
                <a:stCxn id="66" idx="2"/>
              </p:cNvCxnSpPr>
              <p:nvPr/>
            </p:nvCxnSpPr>
            <p:spPr>
              <a:xfrm>
                <a:off x="3261123" y="4674691"/>
                <a:ext cx="0" cy="335452"/>
              </a:xfrm>
              <a:prstGeom prst="straightConnector1">
                <a:avLst/>
              </a:prstGeom>
              <a:noFill/>
              <a:ln w="635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 type="triangle"/>
                <a:tailEnd type="triangle"/>
              </a:ln>
              <a:effectLst/>
            </p:spPr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C07B7721-8143-4FA7-97BD-52633D5BF6AA}"/>
                  </a:ext>
                </a:extLst>
              </p:cNvPr>
              <p:cNvCxnSpPr/>
              <p:nvPr/>
            </p:nvCxnSpPr>
            <p:spPr>
              <a:xfrm flipH="1">
                <a:off x="4878983" y="4683369"/>
                <a:ext cx="1" cy="371887"/>
              </a:xfrm>
              <a:prstGeom prst="straightConnector1">
                <a:avLst/>
              </a:prstGeom>
              <a:noFill/>
              <a:ln w="635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 type="triangle"/>
                <a:tailEnd type="triangle"/>
              </a:ln>
              <a:effectLst/>
            </p:spPr>
          </p:cxnSp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55729A05-0FC6-42C3-AA99-5955432CD108}"/>
                  </a:ext>
                </a:extLst>
              </p:cNvPr>
              <p:cNvSpPr/>
              <p:nvPr/>
            </p:nvSpPr>
            <p:spPr>
              <a:xfrm>
                <a:off x="1228640" y="1926965"/>
                <a:ext cx="622527" cy="510824"/>
              </a:xfrm>
              <a:prstGeom prst="rect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 anchorCtr="0"/>
              <a:lstStyle/>
              <a:p>
                <a:pPr marL="0" marR="0" lvl="0" indent="0" algn="ctr" defTabSz="9144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数据采集</a:t>
                </a:r>
                <a:endParaRPr kumimoji="0" lang="en-US" altLang="zh-CN" sz="1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3" name="矩形 72">
                <a:extLst>
                  <a:ext uri="{FF2B5EF4-FFF2-40B4-BE49-F238E27FC236}">
                    <a16:creationId xmlns:a16="http://schemas.microsoft.com/office/drawing/2014/main" id="{DF67B946-3C79-4011-990C-B36BC8EF22CD}"/>
                  </a:ext>
                </a:extLst>
              </p:cNvPr>
              <p:cNvSpPr/>
              <p:nvPr/>
            </p:nvSpPr>
            <p:spPr>
              <a:xfrm>
                <a:off x="615306" y="1916965"/>
                <a:ext cx="539462" cy="514056"/>
              </a:xfrm>
              <a:prstGeom prst="rect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 anchorCtr="0"/>
              <a:lstStyle/>
              <a:p>
                <a:pPr marL="0" marR="0" lvl="0" indent="0" algn="ctr" defTabSz="9144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视觉应用</a:t>
                </a:r>
                <a:endParaRPr kumimoji="0" lang="en-US" altLang="zh-CN" sz="1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74" name="连接符: 肘形 73">
                <a:extLst>
                  <a:ext uri="{FF2B5EF4-FFF2-40B4-BE49-F238E27FC236}">
                    <a16:creationId xmlns:a16="http://schemas.microsoft.com/office/drawing/2014/main" id="{D6123B7D-BC6B-44A9-A799-0AFDA880D9AB}"/>
                  </a:ext>
                </a:extLst>
              </p:cNvPr>
              <p:cNvCxnSpPr>
                <a:cxnSpLocks/>
                <a:endCxn id="67" idx="1"/>
              </p:cNvCxnSpPr>
              <p:nvPr/>
            </p:nvCxnSpPr>
            <p:spPr>
              <a:xfrm flipV="1">
                <a:off x="1989305" y="2637945"/>
                <a:ext cx="406518" cy="367584"/>
              </a:xfrm>
              <a:prstGeom prst="bentConnector3">
                <a:avLst>
                  <a:gd name="adj1" fmla="val 50000"/>
                </a:avLst>
              </a:prstGeom>
              <a:noFill/>
              <a:ln w="635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  <a:headEnd type="triangle"/>
                <a:tailEnd type="triangle"/>
              </a:ln>
              <a:effectLst/>
            </p:spPr>
          </p:cxnSp>
          <p:cxnSp>
            <p:nvCxnSpPr>
              <p:cNvPr id="75" name="直接箭头连接符 74">
                <a:extLst>
                  <a:ext uri="{FF2B5EF4-FFF2-40B4-BE49-F238E27FC236}">
                    <a16:creationId xmlns:a16="http://schemas.microsoft.com/office/drawing/2014/main" id="{E4F412DC-FE33-4659-B48B-9A0705A176FF}"/>
                  </a:ext>
                </a:extLst>
              </p:cNvPr>
              <p:cNvCxnSpPr>
                <a:cxnSpLocks/>
                <a:stCxn id="78" idx="0"/>
              </p:cNvCxnSpPr>
              <p:nvPr/>
            </p:nvCxnSpPr>
            <p:spPr>
              <a:xfrm flipV="1">
                <a:off x="1272348" y="3466779"/>
                <a:ext cx="1134698" cy="2120022"/>
              </a:xfrm>
              <a:prstGeom prst="straightConnector1">
                <a:avLst/>
              </a:prstGeom>
              <a:noFill/>
              <a:ln w="6350" cap="flat" cmpd="sng" algn="ctr">
                <a:solidFill>
                  <a:schemeClr val="bg1">
                    <a:lumMod val="50000"/>
                  </a:schemeClr>
                </a:solidFill>
                <a:prstDash val="dash"/>
                <a:miter lim="800000"/>
                <a:tailEnd type="triangle"/>
              </a:ln>
              <a:effectLst/>
            </p:spPr>
          </p:cxnSp>
          <p:sp>
            <p:nvSpPr>
              <p:cNvPr id="76" name="矩形 75">
                <a:extLst>
                  <a:ext uri="{FF2B5EF4-FFF2-40B4-BE49-F238E27FC236}">
                    <a16:creationId xmlns:a16="http://schemas.microsoft.com/office/drawing/2014/main" id="{E019B0D1-DDF3-41B8-9993-4F23538DE951}"/>
                  </a:ext>
                </a:extLst>
              </p:cNvPr>
              <p:cNvSpPr/>
              <p:nvPr/>
            </p:nvSpPr>
            <p:spPr>
              <a:xfrm>
                <a:off x="3534520" y="5688132"/>
                <a:ext cx="1312839" cy="937420"/>
              </a:xfrm>
              <a:prstGeom prst="rect">
                <a:avLst/>
              </a:prstGeom>
              <a:noFill/>
              <a:ln w="127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t"/>
              <a:lstStyle/>
              <a:p>
                <a:pPr marL="0" marR="0" lvl="0" indent="0" algn="ctr" defTabSz="9144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硬</a:t>
                </a:r>
                <a:r>
                  <a:rPr kumimoji="0" lang="en-US" altLang="zh-CN" sz="1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PLC</a:t>
                </a:r>
                <a:endParaRPr kumimoji="0" lang="zh-CN" altLang="en-US" sz="1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522A9B40-487A-4884-B2F8-F4DA4A0DCDD2}"/>
                  </a:ext>
                </a:extLst>
              </p:cNvPr>
              <p:cNvCxnSpPr>
                <a:cxnSpLocks/>
                <a:stCxn id="76" idx="0"/>
              </p:cNvCxnSpPr>
              <p:nvPr/>
            </p:nvCxnSpPr>
            <p:spPr>
              <a:xfrm flipV="1">
                <a:off x="4190940" y="3466778"/>
                <a:ext cx="21895" cy="2221354"/>
              </a:xfrm>
              <a:prstGeom prst="straightConnector1">
                <a:avLst/>
              </a:prstGeom>
              <a:noFill/>
              <a:ln w="6350" cap="flat" cmpd="sng" algn="ctr">
                <a:solidFill>
                  <a:schemeClr val="bg1">
                    <a:lumMod val="50000"/>
                  </a:schemeClr>
                </a:solidFill>
                <a:prstDash val="dash"/>
                <a:miter lim="800000"/>
                <a:tailEnd type="triangle"/>
              </a:ln>
              <a:effectLst/>
            </p:spPr>
          </p:cxnSp>
          <p:sp>
            <p:nvSpPr>
              <p:cNvPr id="78" name="矩形 77">
                <a:extLst>
                  <a:ext uri="{FF2B5EF4-FFF2-40B4-BE49-F238E27FC236}">
                    <a16:creationId xmlns:a16="http://schemas.microsoft.com/office/drawing/2014/main" id="{BDCE18BF-E1FD-4C4F-8573-6C70D7F04759}"/>
                  </a:ext>
                </a:extLst>
              </p:cNvPr>
              <p:cNvSpPr/>
              <p:nvPr/>
            </p:nvSpPr>
            <p:spPr>
              <a:xfrm>
                <a:off x="668371" y="5586801"/>
                <a:ext cx="1207953" cy="984686"/>
              </a:xfrm>
              <a:prstGeom prst="rect">
                <a:avLst/>
              </a:prstGeom>
              <a:noFill/>
              <a:ln w="127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t"/>
              <a:lstStyle/>
              <a:p>
                <a:pPr marL="0" marR="0" lvl="0" indent="0" algn="ctr" defTabSz="9144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运动控制卡</a:t>
                </a:r>
              </a:p>
            </p:txBody>
          </p:sp>
          <p:sp>
            <p:nvSpPr>
              <p:cNvPr id="79" name="流程图: 过程 78">
                <a:extLst>
                  <a:ext uri="{FF2B5EF4-FFF2-40B4-BE49-F238E27FC236}">
                    <a16:creationId xmlns:a16="http://schemas.microsoft.com/office/drawing/2014/main" id="{EE568070-D0D6-4F28-8AA4-3E0203A3BA5F}"/>
                  </a:ext>
                </a:extLst>
              </p:cNvPr>
              <p:cNvSpPr/>
              <p:nvPr/>
            </p:nvSpPr>
            <p:spPr>
              <a:xfrm>
                <a:off x="2297879" y="1394004"/>
                <a:ext cx="1630628" cy="2225815"/>
              </a:xfrm>
              <a:prstGeom prst="flowChartProcess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t"/>
              <a:lstStyle/>
              <a:p>
                <a:pPr marL="0" marR="0" lvl="0" indent="0" algn="ctr" defTabSz="9144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实时</a:t>
                </a:r>
                <a:r>
                  <a:rPr kumimoji="0" lang="en-US" altLang="zh-CN" sz="1000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OS</a:t>
                </a:r>
                <a:endParaRPr kumimoji="0" lang="zh-CN" altLang="en-US" sz="1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0" name="文本框 79">
                <a:extLst>
                  <a:ext uri="{FF2B5EF4-FFF2-40B4-BE49-F238E27FC236}">
                    <a16:creationId xmlns:a16="http://schemas.microsoft.com/office/drawing/2014/main" id="{8404EB96-0E4C-4A37-AE37-FB5124FD10B4}"/>
                  </a:ext>
                </a:extLst>
              </p:cNvPr>
              <p:cNvSpPr txBox="1"/>
              <p:nvPr/>
            </p:nvSpPr>
            <p:spPr>
              <a:xfrm>
                <a:off x="1257223" y="5014833"/>
                <a:ext cx="821774" cy="276999"/>
              </a:xfrm>
              <a:prstGeom prst="rect">
                <a:avLst/>
              </a:prstGeom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defTabSz="914478">
                  <a:defRPr/>
                </a:pPr>
                <a:r>
                  <a:rPr lang="zh-CN" altLang="en-US" sz="12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替代</a:t>
                </a:r>
              </a:p>
            </p:txBody>
          </p:sp>
          <p:sp>
            <p:nvSpPr>
              <p:cNvPr id="81" name="文本框 80">
                <a:extLst>
                  <a:ext uri="{FF2B5EF4-FFF2-40B4-BE49-F238E27FC236}">
                    <a16:creationId xmlns:a16="http://schemas.microsoft.com/office/drawing/2014/main" id="{06E15BBF-99C8-4023-8976-B503A6653A65}"/>
                  </a:ext>
                </a:extLst>
              </p:cNvPr>
              <p:cNvSpPr txBox="1"/>
              <p:nvPr/>
            </p:nvSpPr>
            <p:spPr>
              <a:xfrm>
                <a:off x="3967482" y="5072550"/>
                <a:ext cx="821774" cy="276999"/>
              </a:xfrm>
              <a:prstGeom prst="rect">
                <a:avLst/>
              </a:prstGeom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defTabSz="914478">
                  <a:defRPr/>
                </a:pPr>
                <a:r>
                  <a:rPr lang="zh-CN" altLang="en-US" sz="1200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替代</a:t>
                </a:r>
              </a:p>
            </p:txBody>
          </p:sp>
          <p:sp>
            <p:nvSpPr>
              <p:cNvPr id="82" name="流程图: 过程 81">
                <a:extLst>
                  <a:ext uri="{FF2B5EF4-FFF2-40B4-BE49-F238E27FC236}">
                    <a16:creationId xmlns:a16="http://schemas.microsoft.com/office/drawing/2014/main" id="{271547C2-57F3-4449-AB8F-8A6D38EB5B72}"/>
                  </a:ext>
                </a:extLst>
              </p:cNvPr>
              <p:cNvSpPr/>
              <p:nvPr/>
            </p:nvSpPr>
            <p:spPr>
              <a:xfrm>
                <a:off x="4087802" y="1406769"/>
                <a:ext cx="1585315" cy="2221354"/>
              </a:xfrm>
              <a:prstGeom prst="flowChartProcess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t"/>
              <a:lstStyle/>
              <a:p>
                <a:pPr marL="0" marR="0" lvl="0" indent="0" algn="ctr" defTabSz="9144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实时</a:t>
                </a:r>
                <a:r>
                  <a:rPr kumimoji="0" lang="en-US" altLang="zh-CN" sz="1000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OS</a:t>
                </a:r>
                <a:endParaRPr kumimoji="0" lang="zh-CN" altLang="en-US" sz="10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83" name="组合 82">
                <a:extLst>
                  <a:ext uri="{FF2B5EF4-FFF2-40B4-BE49-F238E27FC236}">
                    <a16:creationId xmlns:a16="http://schemas.microsoft.com/office/drawing/2014/main" id="{E61170EB-69CB-48B2-B505-6AA0A7E1A1BF}"/>
                  </a:ext>
                </a:extLst>
              </p:cNvPr>
              <p:cNvGrpSpPr/>
              <p:nvPr/>
            </p:nvGrpSpPr>
            <p:grpSpPr>
              <a:xfrm>
                <a:off x="2591193" y="2083856"/>
                <a:ext cx="1044000" cy="1258911"/>
                <a:chOff x="2523838" y="2200365"/>
                <a:chExt cx="1044000" cy="1329306"/>
              </a:xfrm>
            </p:grpSpPr>
            <p:sp>
              <p:nvSpPr>
                <p:cNvPr id="84" name="矩形 83">
                  <a:extLst>
                    <a:ext uri="{FF2B5EF4-FFF2-40B4-BE49-F238E27FC236}">
                      <a16:creationId xmlns:a16="http://schemas.microsoft.com/office/drawing/2014/main" id="{A1237378-1000-4D72-8C66-E116932BDAAC}"/>
                    </a:ext>
                  </a:extLst>
                </p:cNvPr>
                <p:cNvSpPr/>
                <p:nvPr/>
              </p:nvSpPr>
              <p:spPr>
                <a:xfrm>
                  <a:off x="2523838" y="3313671"/>
                  <a:ext cx="1044000" cy="216000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000" b="0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网卡驱动</a:t>
                  </a:r>
                </a:p>
              </p:txBody>
            </p:sp>
            <p:sp>
              <p:nvSpPr>
                <p:cNvPr id="85" name="矩形 84">
                  <a:extLst>
                    <a:ext uri="{FF2B5EF4-FFF2-40B4-BE49-F238E27FC236}">
                      <a16:creationId xmlns:a16="http://schemas.microsoft.com/office/drawing/2014/main" id="{802D1A60-3EA3-49A5-A5AC-501EFF431E52}"/>
                    </a:ext>
                  </a:extLst>
                </p:cNvPr>
                <p:cNvSpPr/>
                <p:nvPr/>
              </p:nvSpPr>
              <p:spPr>
                <a:xfrm>
                  <a:off x="2523838" y="2200365"/>
                  <a:ext cx="1044000" cy="216000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000" b="0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运动控制</a:t>
                  </a:r>
                </a:p>
              </p:txBody>
            </p:sp>
            <p:sp>
              <p:nvSpPr>
                <p:cNvPr id="86" name="矩形 85">
                  <a:extLst>
                    <a:ext uri="{FF2B5EF4-FFF2-40B4-BE49-F238E27FC236}">
                      <a16:creationId xmlns:a16="http://schemas.microsoft.com/office/drawing/2014/main" id="{E90628FA-9BE6-4AA3-BF83-AF2F65579EF5}"/>
                    </a:ext>
                  </a:extLst>
                </p:cNvPr>
                <p:cNvSpPr/>
                <p:nvPr/>
              </p:nvSpPr>
              <p:spPr>
                <a:xfrm>
                  <a:off x="2523838" y="2571467"/>
                  <a:ext cx="1044000" cy="216000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000" b="0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工业协议</a:t>
                  </a:r>
                </a:p>
              </p:txBody>
            </p:sp>
            <p:sp>
              <p:nvSpPr>
                <p:cNvPr id="87" name="矩形 86">
                  <a:extLst>
                    <a:ext uri="{FF2B5EF4-FFF2-40B4-BE49-F238E27FC236}">
                      <a16:creationId xmlns:a16="http://schemas.microsoft.com/office/drawing/2014/main" id="{AAA136AD-EE5F-414E-83E0-84B3E3EAE484}"/>
                    </a:ext>
                  </a:extLst>
                </p:cNvPr>
                <p:cNvSpPr/>
                <p:nvPr/>
              </p:nvSpPr>
              <p:spPr>
                <a:xfrm>
                  <a:off x="2523838" y="2942569"/>
                  <a:ext cx="1044000" cy="216000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0" i="0" u="none" strike="noStrike" kern="0" cap="none" spc="0" normalizeH="0" baseline="0" noProof="0" dirty="0" err="1">
                      <a:ln>
                        <a:noFill/>
                      </a:ln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syscall</a:t>
                  </a:r>
                  <a:endPara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88" name="组合 87">
                <a:extLst>
                  <a:ext uri="{FF2B5EF4-FFF2-40B4-BE49-F238E27FC236}">
                    <a16:creationId xmlns:a16="http://schemas.microsoft.com/office/drawing/2014/main" id="{7580F350-78F9-4838-A688-BF1F7665340E}"/>
                  </a:ext>
                </a:extLst>
              </p:cNvPr>
              <p:cNvGrpSpPr/>
              <p:nvPr/>
            </p:nvGrpSpPr>
            <p:grpSpPr>
              <a:xfrm>
                <a:off x="2751869" y="5004758"/>
                <a:ext cx="802958" cy="491767"/>
                <a:chOff x="1419889" y="4437112"/>
                <a:chExt cx="802958" cy="491767"/>
              </a:xfrm>
            </p:grpSpPr>
            <p:pic>
              <p:nvPicPr>
                <p:cNvPr id="89" name="Picture 10" descr="电动机电气计算机图标步进电机接线图符号PNG图片素材下载_图片编号2151052-PNG素材网">
                  <a:extLst>
                    <a:ext uri="{FF2B5EF4-FFF2-40B4-BE49-F238E27FC236}">
                      <a16:creationId xmlns:a16="http://schemas.microsoft.com/office/drawing/2014/main" id="{4A27AFEC-744D-47C8-90B1-20A22D75AF9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3">
                  <a:duotone>
                    <a:srgbClr val="E7E6E6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9760" b="20039"/>
                <a:stretch/>
              </p:blipFill>
              <p:spPr bwMode="auto">
                <a:xfrm>
                  <a:off x="1836887" y="4604046"/>
                  <a:ext cx="385960" cy="32483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90" name="图形 89">
                  <a:extLst>
                    <a:ext uri="{FF2B5EF4-FFF2-40B4-BE49-F238E27FC236}">
                      <a16:creationId xmlns:a16="http://schemas.microsoft.com/office/drawing/2014/main" id="{B97EE4A4-C0F7-44BD-8F03-AA42FF762F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duotone>
                    <a:srgbClr val="E7E6E6">
                      <a:shade val="45000"/>
                      <a:satMod val="135000"/>
                    </a:srgbClr>
                    <a:prstClr val="white"/>
                  </a:duotone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19889" y="4604046"/>
                  <a:ext cx="290775" cy="316704"/>
                </a:xfrm>
                <a:prstGeom prst="rect">
                  <a:avLst/>
                </a:prstGeom>
              </p:spPr>
            </p:pic>
            <p:cxnSp>
              <p:nvCxnSpPr>
                <p:cNvPr id="91" name="直接连接符 90">
                  <a:extLst>
                    <a:ext uri="{FF2B5EF4-FFF2-40B4-BE49-F238E27FC236}">
                      <a16:creationId xmlns:a16="http://schemas.microsoft.com/office/drawing/2014/main" id="{01F5DB3D-1426-4D97-A146-828197B9E6B8}"/>
                    </a:ext>
                  </a:extLst>
                </p:cNvPr>
                <p:cNvCxnSpPr>
                  <a:cxnSpLocks/>
                  <a:endCxn id="90" idx="0"/>
                </p:cNvCxnSpPr>
                <p:nvPr/>
              </p:nvCxnSpPr>
              <p:spPr>
                <a:xfrm>
                  <a:off x="1565276" y="4441058"/>
                  <a:ext cx="1" cy="16298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92" name="直接连接符 91">
                  <a:extLst>
                    <a:ext uri="{FF2B5EF4-FFF2-40B4-BE49-F238E27FC236}">
                      <a16:creationId xmlns:a16="http://schemas.microsoft.com/office/drawing/2014/main" id="{0A55AD05-C857-4A76-88C1-CAA01A6240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63551" y="4437112"/>
                  <a:ext cx="1" cy="16298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93" name="直接连接符 92">
                  <a:extLst>
                    <a:ext uri="{FF2B5EF4-FFF2-40B4-BE49-F238E27FC236}">
                      <a16:creationId xmlns:a16="http://schemas.microsoft.com/office/drawing/2014/main" id="{FD8C4152-5B0B-4B84-96F0-DCAA25D64B1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65276" y="4437112"/>
                  <a:ext cx="487577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</p:cxnSp>
          </p:grpSp>
          <p:sp>
            <p:nvSpPr>
              <p:cNvPr id="94" name="流程图: 过程 93">
                <a:extLst>
                  <a:ext uri="{FF2B5EF4-FFF2-40B4-BE49-F238E27FC236}">
                    <a16:creationId xmlns:a16="http://schemas.microsoft.com/office/drawing/2014/main" id="{67FE2744-8052-4484-8F71-E47B1DAEBD1B}"/>
                  </a:ext>
                </a:extLst>
              </p:cNvPr>
              <p:cNvSpPr/>
              <p:nvPr/>
            </p:nvSpPr>
            <p:spPr>
              <a:xfrm>
                <a:off x="427536" y="3694945"/>
                <a:ext cx="5245581" cy="349981"/>
              </a:xfrm>
              <a:prstGeom prst="flowChartProcess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defTabSz="9144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混合部署</a:t>
                </a:r>
              </a:p>
            </p:txBody>
          </p: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4E8556D7-11A1-42F6-93EA-13C84E878FA5}"/>
                  </a:ext>
                </a:extLst>
              </p:cNvPr>
              <p:cNvGrpSpPr/>
              <p:nvPr/>
            </p:nvGrpSpPr>
            <p:grpSpPr>
              <a:xfrm>
                <a:off x="4358459" y="2081983"/>
                <a:ext cx="1044000" cy="1258911"/>
                <a:chOff x="2523838" y="2200365"/>
                <a:chExt cx="1044000" cy="1329306"/>
              </a:xfrm>
            </p:grpSpPr>
            <p:sp>
              <p:nvSpPr>
                <p:cNvPr id="96" name="矩形 95">
                  <a:extLst>
                    <a:ext uri="{FF2B5EF4-FFF2-40B4-BE49-F238E27FC236}">
                      <a16:creationId xmlns:a16="http://schemas.microsoft.com/office/drawing/2014/main" id="{CE7BE6B1-CC05-43BE-AC70-B1AD8F738394}"/>
                    </a:ext>
                  </a:extLst>
                </p:cNvPr>
                <p:cNvSpPr/>
                <p:nvPr/>
              </p:nvSpPr>
              <p:spPr>
                <a:xfrm>
                  <a:off x="2523838" y="3313671"/>
                  <a:ext cx="1044000" cy="216000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000" b="0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网卡驱动</a:t>
                  </a:r>
                </a:p>
              </p:txBody>
            </p:sp>
            <p:sp>
              <p:nvSpPr>
                <p:cNvPr id="97" name="矩形 96">
                  <a:extLst>
                    <a:ext uri="{FF2B5EF4-FFF2-40B4-BE49-F238E27FC236}">
                      <a16:creationId xmlns:a16="http://schemas.microsoft.com/office/drawing/2014/main" id="{EEAD2649-3773-4B87-87C9-AA0A88C2AE7A}"/>
                    </a:ext>
                  </a:extLst>
                </p:cNvPr>
                <p:cNvSpPr/>
                <p:nvPr/>
              </p:nvSpPr>
              <p:spPr>
                <a:xfrm>
                  <a:off x="2523838" y="2200365"/>
                  <a:ext cx="1044000" cy="216000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000" b="0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运动控制</a:t>
                  </a:r>
                </a:p>
              </p:txBody>
            </p:sp>
            <p:sp>
              <p:nvSpPr>
                <p:cNvPr id="98" name="矩形 97">
                  <a:extLst>
                    <a:ext uri="{FF2B5EF4-FFF2-40B4-BE49-F238E27FC236}">
                      <a16:creationId xmlns:a16="http://schemas.microsoft.com/office/drawing/2014/main" id="{FDDDAA34-8A1A-4CC4-B7E4-93FEF4189C92}"/>
                    </a:ext>
                  </a:extLst>
                </p:cNvPr>
                <p:cNvSpPr/>
                <p:nvPr/>
              </p:nvSpPr>
              <p:spPr>
                <a:xfrm>
                  <a:off x="2523838" y="2571467"/>
                  <a:ext cx="1044000" cy="216000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zh-CN" altLang="en-US" sz="1000" b="0" i="0" u="none" strike="noStrike" kern="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工业协议</a:t>
                  </a:r>
                </a:p>
              </p:txBody>
            </p:sp>
            <p:sp>
              <p:nvSpPr>
                <p:cNvPr id="99" name="矩形 98">
                  <a:extLst>
                    <a:ext uri="{FF2B5EF4-FFF2-40B4-BE49-F238E27FC236}">
                      <a16:creationId xmlns:a16="http://schemas.microsoft.com/office/drawing/2014/main" id="{51FE9A7D-5D4B-4C13-A876-E85BD026156C}"/>
                    </a:ext>
                  </a:extLst>
                </p:cNvPr>
                <p:cNvSpPr/>
                <p:nvPr/>
              </p:nvSpPr>
              <p:spPr>
                <a:xfrm>
                  <a:off x="2523838" y="2942569"/>
                  <a:ext cx="1044000" cy="216000"/>
                </a:xfrm>
                <a:prstGeom prst="rect">
                  <a:avLst/>
                </a:prstGeom>
                <a:noFill/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altLang="zh-CN" sz="1000" b="0" i="0" u="none" strike="noStrike" kern="0" cap="none" spc="0" normalizeH="0" baseline="0" noProof="0" dirty="0" err="1">
                      <a:ln>
                        <a:noFill/>
                      </a:ln>
                      <a:effectLst/>
                      <a:uLnTx/>
                      <a:uFillTx/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syscall</a:t>
                  </a:r>
                  <a:endParaRPr kumimoji="0" lang="zh-CN" altLang="en-US" sz="100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00" name="矩形 99">
                <a:extLst>
                  <a:ext uri="{FF2B5EF4-FFF2-40B4-BE49-F238E27FC236}">
                    <a16:creationId xmlns:a16="http://schemas.microsoft.com/office/drawing/2014/main" id="{49974CB7-5379-4F44-878F-7D31F1B509E7}"/>
                  </a:ext>
                </a:extLst>
              </p:cNvPr>
              <p:cNvSpPr/>
              <p:nvPr/>
            </p:nvSpPr>
            <p:spPr>
              <a:xfrm>
                <a:off x="579578" y="2766473"/>
                <a:ext cx="1296746" cy="459375"/>
              </a:xfrm>
              <a:prstGeom prst="rect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Linux/Windows</a:t>
                </a:r>
                <a:endParaRPr kumimoji="0" lang="zh-CN" altLang="en-US" sz="105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1" name="矩形 100">
                <a:extLst>
                  <a:ext uri="{FF2B5EF4-FFF2-40B4-BE49-F238E27FC236}">
                    <a16:creationId xmlns:a16="http://schemas.microsoft.com/office/drawing/2014/main" id="{A89A51CA-DD60-4201-93EF-8A6D916B030F}"/>
                  </a:ext>
                </a:extLst>
              </p:cNvPr>
              <p:cNvSpPr/>
              <p:nvPr/>
            </p:nvSpPr>
            <p:spPr>
              <a:xfrm>
                <a:off x="2720942" y="3768720"/>
                <a:ext cx="784502" cy="180000"/>
              </a:xfrm>
              <a:prstGeom prst="rect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5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虚拟化</a:t>
                </a:r>
              </a:p>
            </p:txBody>
          </p:sp>
          <p:sp>
            <p:nvSpPr>
              <p:cNvPr id="102" name="矩形 101">
                <a:extLst>
                  <a:ext uri="{FF2B5EF4-FFF2-40B4-BE49-F238E27FC236}">
                    <a16:creationId xmlns:a16="http://schemas.microsoft.com/office/drawing/2014/main" id="{6B006C90-D71E-41FE-82F3-4149CE7E01DF}"/>
                  </a:ext>
                </a:extLst>
              </p:cNvPr>
              <p:cNvSpPr/>
              <p:nvPr/>
            </p:nvSpPr>
            <p:spPr>
              <a:xfrm>
                <a:off x="1438107" y="3765530"/>
                <a:ext cx="784502" cy="175322"/>
              </a:xfrm>
              <a:prstGeom prst="rect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50" b="0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资源划分</a:t>
                </a:r>
              </a:p>
            </p:txBody>
          </p:sp>
          <p:sp>
            <p:nvSpPr>
              <p:cNvPr id="103" name="矩形 102">
                <a:extLst>
                  <a:ext uri="{FF2B5EF4-FFF2-40B4-BE49-F238E27FC236}">
                    <a16:creationId xmlns:a16="http://schemas.microsoft.com/office/drawing/2014/main" id="{3706D682-CC1E-455B-91A3-792333478444}"/>
                  </a:ext>
                </a:extLst>
              </p:cNvPr>
              <p:cNvSpPr/>
              <p:nvPr/>
            </p:nvSpPr>
            <p:spPr>
              <a:xfrm>
                <a:off x="4454258" y="3764032"/>
                <a:ext cx="852402" cy="180000"/>
              </a:xfrm>
              <a:prstGeom prst="rect">
                <a:avLst/>
              </a:prstGeom>
              <a:no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050" b="0" i="0" u="none" strike="noStrike" kern="0" cap="none" spc="0" normalizeH="0" baseline="0" noProof="0" dirty="0" err="1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openamp</a:t>
                </a:r>
                <a:endParaRPr kumimoji="0" lang="zh-CN" altLang="en-US" sz="105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pic>
            <p:nvPicPr>
              <p:cNvPr id="105" name="Picture 18" descr="产品缩略图">
                <a:extLst>
                  <a:ext uri="{FF2B5EF4-FFF2-40B4-BE49-F238E27FC236}">
                    <a16:creationId xmlns:a16="http://schemas.microsoft.com/office/drawing/2014/main" id="{0253FF41-61F2-4E24-8C0E-E2F0FF851ED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68371" y="5688132"/>
                <a:ext cx="1120537" cy="98468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165727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矩形 129">
            <a:extLst>
              <a:ext uri="{FF2B5EF4-FFF2-40B4-BE49-F238E27FC236}">
                <a16:creationId xmlns:a16="http://schemas.microsoft.com/office/drawing/2014/main" id="{A286E11A-25ED-4E70-9518-AEE5567E5154}"/>
              </a:ext>
            </a:extLst>
          </p:cNvPr>
          <p:cNvSpPr/>
          <p:nvPr/>
        </p:nvSpPr>
        <p:spPr>
          <a:xfrm flipV="1">
            <a:off x="535522" y="4156785"/>
            <a:ext cx="3717468" cy="197148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CDCDD">
                  <a:alpha val="56000"/>
                </a:srgbClr>
              </a:gs>
            </a:gsLst>
            <a:lin ang="5400000" scaled="0"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666666">
                  <a:lumMod val="50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31" name="矩形 130">
            <a:extLst>
              <a:ext uri="{FF2B5EF4-FFF2-40B4-BE49-F238E27FC236}">
                <a16:creationId xmlns:a16="http://schemas.microsoft.com/office/drawing/2014/main" id="{DF302E26-DF04-4025-BD2E-76AB6AAE6EE9}"/>
              </a:ext>
            </a:extLst>
          </p:cNvPr>
          <p:cNvSpPr/>
          <p:nvPr/>
        </p:nvSpPr>
        <p:spPr>
          <a:xfrm flipV="1">
            <a:off x="4425575" y="4156785"/>
            <a:ext cx="3717468" cy="197148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CDCDD">
                  <a:alpha val="56000"/>
                </a:srgbClr>
              </a:gs>
            </a:gsLst>
            <a:lin ang="5400000" scaled="0"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666666">
                  <a:lumMod val="50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32" name="矩形 131">
            <a:extLst>
              <a:ext uri="{FF2B5EF4-FFF2-40B4-BE49-F238E27FC236}">
                <a16:creationId xmlns:a16="http://schemas.microsoft.com/office/drawing/2014/main" id="{08B4FA88-93B9-4FC6-BD0B-D5D0D71E2A8F}"/>
              </a:ext>
            </a:extLst>
          </p:cNvPr>
          <p:cNvSpPr/>
          <p:nvPr/>
        </p:nvSpPr>
        <p:spPr>
          <a:xfrm flipV="1">
            <a:off x="8287773" y="4153349"/>
            <a:ext cx="3717468" cy="197148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CDCDD">
                  <a:alpha val="56000"/>
                </a:srgbClr>
              </a:gs>
            </a:gsLst>
            <a:lin ang="5400000" scaled="0"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666666">
                  <a:lumMod val="50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/>
              <a:t>业界混合主流方案优缺点</a:t>
            </a: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268F341F-2731-4828-9BFB-2F0DFAC80B4B}"/>
              </a:ext>
            </a:extLst>
          </p:cNvPr>
          <p:cNvSpPr/>
          <p:nvPr/>
        </p:nvSpPr>
        <p:spPr>
          <a:xfrm>
            <a:off x="1156277" y="828129"/>
            <a:ext cx="2243327" cy="45795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裸金属分区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A0ADC361-AB6B-4242-A832-1BF967D74378}"/>
              </a:ext>
            </a:extLst>
          </p:cNvPr>
          <p:cNvSpPr txBox="1"/>
          <p:nvPr/>
        </p:nvSpPr>
        <p:spPr>
          <a:xfrm>
            <a:off x="693383" y="4323481"/>
            <a:ext cx="347911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优点</a:t>
            </a:r>
            <a:r>
              <a:rPr lang="en-US" altLang="zh-CN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 marL="228600" indent="-228600">
              <a:buFont typeface="+mj-lt"/>
              <a:buAutoNum type="arabicPeriod"/>
            </a:pPr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实时性强：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适合需要实时响应的应用，如工业控制和汽车电子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灵活性：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支持多种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和处理器架构，提供动态通道创建和管理，允许开发者在运行时根据需求调整通信模式，增加了系统的灵活性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缺点：</a:t>
            </a:r>
            <a:endParaRPr lang="en-US" altLang="zh-CN" sz="11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隔离性弱：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FusionOS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Uniproton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之间无法实现强隔离</a:t>
            </a:r>
            <a:endParaRPr lang="en-US" altLang="zh-CN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调试困难：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跨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的调试和错误跟踪变得困难。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2FCD9708-DB8D-44F2-A8E3-B8E6BF3266DF}"/>
              </a:ext>
            </a:extLst>
          </p:cNvPr>
          <p:cNvSpPr/>
          <p:nvPr/>
        </p:nvSpPr>
        <p:spPr>
          <a:xfrm>
            <a:off x="5832904" y="903218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静态分区</a:t>
            </a:r>
          </a:p>
        </p:txBody>
      </p: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AD9ACA04-A8FA-416E-8D5E-96B56D370954}"/>
              </a:ext>
            </a:extLst>
          </p:cNvPr>
          <p:cNvGrpSpPr/>
          <p:nvPr/>
        </p:nvGrpSpPr>
        <p:grpSpPr>
          <a:xfrm>
            <a:off x="866972" y="1313563"/>
            <a:ext cx="3038999" cy="2619674"/>
            <a:chOff x="467805" y="1539371"/>
            <a:chExt cx="3650656" cy="3069315"/>
          </a:xfrm>
          <a:noFill/>
        </p:grpSpPr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295CE74C-6611-4FDB-B3E1-452B7827140B}"/>
                </a:ext>
              </a:extLst>
            </p:cNvPr>
            <p:cNvSpPr/>
            <p:nvPr/>
          </p:nvSpPr>
          <p:spPr>
            <a:xfrm>
              <a:off x="1249986" y="4099756"/>
              <a:ext cx="2173988" cy="508930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物理通信介质</a:t>
              </a:r>
            </a:p>
          </p:txBody>
        </p:sp>
        <p:sp>
          <p:nvSpPr>
            <p:cNvPr id="73" name="矩形 72">
              <a:extLst>
                <a:ext uri="{FF2B5EF4-FFF2-40B4-BE49-F238E27FC236}">
                  <a16:creationId xmlns:a16="http://schemas.microsoft.com/office/drawing/2014/main" id="{85BF2B45-B4B7-4F2A-B822-0210ED4482A8}"/>
                </a:ext>
              </a:extLst>
            </p:cNvPr>
            <p:cNvSpPr/>
            <p:nvPr/>
          </p:nvSpPr>
          <p:spPr>
            <a:xfrm>
              <a:off x="467805" y="1539371"/>
              <a:ext cx="1542207" cy="2484708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Linux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4" name="矩形 73">
              <a:extLst>
                <a:ext uri="{FF2B5EF4-FFF2-40B4-BE49-F238E27FC236}">
                  <a16:creationId xmlns:a16="http://schemas.microsoft.com/office/drawing/2014/main" id="{6A0E7E10-8B1D-42C8-9C13-856CEF2365EC}"/>
                </a:ext>
              </a:extLst>
            </p:cNvPr>
            <p:cNvSpPr/>
            <p:nvPr/>
          </p:nvSpPr>
          <p:spPr>
            <a:xfrm>
              <a:off x="2647473" y="1539610"/>
              <a:ext cx="1470988" cy="2484470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Uniproton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5" name="矩形 74">
              <a:extLst>
                <a:ext uri="{FF2B5EF4-FFF2-40B4-BE49-F238E27FC236}">
                  <a16:creationId xmlns:a16="http://schemas.microsoft.com/office/drawing/2014/main" id="{88936168-B6F8-4711-99B2-BF255BA40451}"/>
                </a:ext>
              </a:extLst>
            </p:cNvPr>
            <p:cNvSpPr/>
            <p:nvPr/>
          </p:nvSpPr>
          <p:spPr>
            <a:xfrm>
              <a:off x="593227" y="1907828"/>
              <a:ext cx="1229294" cy="358188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remoteproc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789DF25C-69C0-4CEF-9595-533EE672310F}"/>
                </a:ext>
              </a:extLst>
            </p:cNvPr>
            <p:cNvSpPr/>
            <p:nvPr/>
          </p:nvSpPr>
          <p:spPr>
            <a:xfrm>
              <a:off x="593224" y="2857580"/>
              <a:ext cx="1229297" cy="585494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virtio</a:t>
              </a:r>
              <a:endParaRPr kumimoji="0" lang="en-US" altLang="zh-CN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queue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7" name="矩形 76">
              <a:extLst>
                <a:ext uri="{FF2B5EF4-FFF2-40B4-BE49-F238E27FC236}">
                  <a16:creationId xmlns:a16="http://schemas.microsoft.com/office/drawing/2014/main" id="{104C5B7F-8E7D-4802-BCC6-2D4DA6097C93}"/>
                </a:ext>
              </a:extLst>
            </p:cNvPr>
            <p:cNvSpPr/>
            <p:nvPr/>
          </p:nvSpPr>
          <p:spPr>
            <a:xfrm>
              <a:off x="593227" y="3552762"/>
              <a:ext cx="1229296" cy="264233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libmetal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8" name="矩形 77">
              <a:extLst>
                <a:ext uri="{FF2B5EF4-FFF2-40B4-BE49-F238E27FC236}">
                  <a16:creationId xmlns:a16="http://schemas.microsoft.com/office/drawing/2014/main" id="{0B2A0AF1-1B5F-431F-B837-F3726F9A769A}"/>
                </a:ext>
              </a:extLst>
            </p:cNvPr>
            <p:cNvSpPr/>
            <p:nvPr/>
          </p:nvSpPr>
          <p:spPr>
            <a:xfrm>
              <a:off x="593224" y="2334698"/>
              <a:ext cx="1229298" cy="405230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rpmsg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9" name="矩形 78">
              <a:extLst>
                <a:ext uri="{FF2B5EF4-FFF2-40B4-BE49-F238E27FC236}">
                  <a16:creationId xmlns:a16="http://schemas.microsoft.com/office/drawing/2014/main" id="{10365F13-5FA8-4994-85C5-91CD48C79049}"/>
                </a:ext>
              </a:extLst>
            </p:cNvPr>
            <p:cNvSpPr/>
            <p:nvPr/>
          </p:nvSpPr>
          <p:spPr>
            <a:xfrm>
              <a:off x="2783069" y="3568733"/>
              <a:ext cx="1196243" cy="288649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libmetal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72BAE8C1-BBD8-412F-8891-357911EB1314}"/>
                </a:ext>
              </a:extLst>
            </p:cNvPr>
            <p:cNvSpPr/>
            <p:nvPr/>
          </p:nvSpPr>
          <p:spPr>
            <a:xfrm>
              <a:off x="2783069" y="2921461"/>
              <a:ext cx="1196243" cy="585494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virtio</a:t>
              </a:r>
              <a:endParaRPr kumimoji="0" lang="en-US" altLang="zh-CN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queue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B7B2C329-5250-465F-B008-1274FE7D975D}"/>
                </a:ext>
              </a:extLst>
            </p:cNvPr>
            <p:cNvSpPr/>
            <p:nvPr/>
          </p:nvSpPr>
          <p:spPr>
            <a:xfrm>
              <a:off x="2787959" y="2334156"/>
              <a:ext cx="1191353" cy="405230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rpmsg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82" name="直接箭头连接符 81">
              <a:extLst>
                <a:ext uri="{FF2B5EF4-FFF2-40B4-BE49-F238E27FC236}">
                  <a16:creationId xmlns:a16="http://schemas.microsoft.com/office/drawing/2014/main" id="{619B6CC6-6C43-4C7A-981B-CA76B089EB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22523" y="2672822"/>
              <a:ext cx="872788" cy="3960"/>
            </a:xfrm>
            <a:prstGeom prst="straightConnector1">
              <a:avLst/>
            </a:prstGeom>
            <a:grpFill/>
            <a:ln w="190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cxnSp>
          <p:nvCxnSpPr>
            <p:cNvPr id="83" name="直接箭头连接符 82">
              <a:extLst>
                <a:ext uri="{FF2B5EF4-FFF2-40B4-BE49-F238E27FC236}">
                  <a16:creationId xmlns:a16="http://schemas.microsoft.com/office/drawing/2014/main" id="{50992829-53D9-44BA-B013-13CC54A55BD1}"/>
                </a:ext>
              </a:extLst>
            </p:cNvPr>
            <p:cNvCxnSpPr>
              <a:cxnSpLocks/>
            </p:cNvCxnSpPr>
            <p:nvPr/>
          </p:nvCxnSpPr>
          <p:spPr>
            <a:xfrm>
              <a:off x="1834710" y="3261390"/>
              <a:ext cx="948359" cy="0"/>
            </a:xfrm>
            <a:prstGeom prst="straightConnector1">
              <a:avLst/>
            </a:prstGeom>
            <a:grpFill/>
            <a:ln w="190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84" name="文本框 83">
              <a:extLst>
                <a:ext uri="{FF2B5EF4-FFF2-40B4-BE49-F238E27FC236}">
                  <a16:creationId xmlns:a16="http://schemas.microsoft.com/office/drawing/2014/main" id="{89B10CB5-A3FC-4F32-A628-D29BA11B312D}"/>
                </a:ext>
              </a:extLst>
            </p:cNvPr>
            <p:cNvSpPr txBox="1"/>
            <p:nvPr/>
          </p:nvSpPr>
          <p:spPr>
            <a:xfrm>
              <a:off x="1969467" y="2984395"/>
              <a:ext cx="685913" cy="270452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MAC</a:t>
              </a: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层</a:t>
              </a:r>
            </a:p>
          </p:txBody>
        </p:sp>
        <p:sp>
          <p:nvSpPr>
            <p:cNvPr id="85" name="文本框 84">
              <a:extLst>
                <a:ext uri="{FF2B5EF4-FFF2-40B4-BE49-F238E27FC236}">
                  <a16:creationId xmlns:a16="http://schemas.microsoft.com/office/drawing/2014/main" id="{674C4ABB-A2B3-4579-B7DF-F987D97AF153}"/>
                </a:ext>
              </a:extLst>
            </p:cNvPr>
            <p:cNvSpPr txBox="1"/>
            <p:nvPr/>
          </p:nvSpPr>
          <p:spPr>
            <a:xfrm>
              <a:off x="1947940" y="2369272"/>
              <a:ext cx="637772" cy="270452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传输层</a:t>
              </a:r>
            </a:p>
          </p:txBody>
        </p:sp>
        <p:cxnSp>
          <p:nvCxnSpPr>
            <p:cNvPr id="86" name="直接箭头连接符 85">
              <a:extLst>
                <a:ext uri="{FF2B5EF4-FFF2-40B4-BE49-F238E27FC236}">
                  <a16:creationId xmlns:a16="http://schemas.microsoft.com/office/drawing/2014/main" id="{D26DB80D-4AF0-47F9-8102-98D6238AE4DA}"/>
                </a:ext>
              </a:extLst>
            </p:cNvPr>
            <p:cNvCxnSpPr>
              <a:cxnSpLocks/>
            </p:cNvCxnSpPr>
            <p:nvPr/>
          </p:nvCxnSpPr>
          <p:spPr>
            <a:xfrm>
              <a:off x="1822521" y="2062229"/>
              <a:ext cx="916368" cy="0"/>
            </a:xfrm>
            <a:prstGeom prst="straightConnector1">
              <a:avLst/>
            </a:prstGeom>
            <a:grpFill/>
            <a:ln w="190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87" name="文本框 86">
              <a:extLst>
                <a:ext uri="{FF2B5EF4-FFF2-40B4-BE49-F238E27FC236}">
                  <a16:creationId xmlns:a16="http://schemas.microsoft.com/office/drawing/2014/main" id="{FC0E21A7-66A9-48DB-AA33-9973DC6CBC9D}"/>
                </a:ext>
              </a:extLst>
            </p:cNvPr>
            <p:cNvSpPr txBox="1"/>
            <p:nvPr/>
          </p:nvSpPr>
          <p:spPr>
            <a:xfrm>
              <a:off x="2010012" y="1592757"/>
              <a:ext cx="723275" cy="432724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生命周</a:t>
              </a:r>
              <a:endParaRPr kumimoji="0" lang="en-US" altLang="zh-CN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期管理</a:t>
              </a:r>
            </a:p>
          </p:txBody>
        </p:sp>
        <p:sp>
          <p:nvSpPr>
            <p:cNvPr id="88" name="矩形 87">
              <a:extLst>
                <a:ext uri="{FF2B5EF4-FFF2-40B4-BE49-F238E27FC236}">
                  <a16:creationId xmlns:a16="http://schemas.microsoft.com/office/drawing/2014/main" id="{91A96052-E3C1-49FF-93EB-6F633E72E880}"/>
                </a:ext>
              </a:extLst>
            </p:cNvPr>
            <p:cNvSpPr/>
            <p:nvPr/>
          </p:nvSpPr>
          <p:spPr>
            <a:xfrm>
              <a:off x="467805" y="4111652"/>
              <a:ext cx="715040" cy="460644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CPU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89" name="矩形 88">
              <a:extLst>
                <a:ext uri="{FF2B5EF4-FFF2-40B4-BE49-F238E27FC236}">
                  <a16:creationId xmlns:a16="http://schemas.microsoft.com/office/drawing/2014/main" id="{BCDBDF94-E4EB-41C2-9CDA-EC601B23B5E1}"/>
                </a:ext>
              </a:extLst>
            </p:cNvPr>
            <p:cNvSpPr/>
            <p:nvPr/>
          </p:nvSpPr>
          <p:spPr>
            <a:xfrm>
              <a:off x="1350223" y="4341891"/>
              <a:ext cx="948359" cy="223481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共享内存</a:t>
              </a:r>
            </a:p>
          </p:txBody>
        </p:sp>
        <p:sp>
          <p:nvSpPr>
            <p:cNvPr id="90" name="矩形 89">
              <a:extLst>
                <a:ext uri="{FF2B5EF4-FFF2-40B4-BE49-F238E27FC236}">
                  <a16:creationId xmlns:a16="http://schemas.microsoft.com/office/drawing/2014/main" id="{7D7DA661-0CD3-4CC4-B45C-CF375D08FC3A}"/>
                </a:ext>
              </a:extLst>
            </p:cNvPr>
            <p:cNvSpPr/>
            <p:nvPr/>
          </p:nvSpPr>
          <p:spPr>
            <a:xfrm>
              <a:off x="2368011" y="4333765"/>
              <a:ext cx="948359" cy="223481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核间中断</a:t>
              </a:r>
            </a:p>
          </p:txBody>
        </p:sp>
        <p:sp>
          <p:nvSpPr>
            <p:cNvPr id="91" name="矩形 90">
              <a:extLst>
                <a:ext uri="{FF2B5EF4-FFF2-40B4-BE49-F238E27FC236}">
                  <a16:creationId xmlns:a16="http://schemas.microsoft.com/office/drawing/2014/main" id="{491E4316-979A-487E-B30D-DF39A163A75D}"/>
                </a:ext>
              </a:extLst>
            </p:cNvPr>
            <p:cNvSpPr/>
            <p:nvPr/>
          </p:nvSpPr>
          <p:spPr>
            <a:xfrm>
              <a:off x="3451393" y="4099756"/>
              <a:ext cx="667068" cy="508930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CPU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F699CC68-0EE4-4DB0-84E3-CC37A82D41DE}"/>
              </a:ext>
            </a:extLst>
          </p:cNvPr>
          <p:cNvGrpSpPr/>
          <p:nvPr/>
        </p:nvGrpSpPr>
        <p:grpSpPr>
          <a:xfrm>
            <a:off x="4728776" y="1291769"/>
            <a:ext cx="3111066" cy="2733782"/>
            <a:chOff x="4734579" y="1525692"/>
            <a:chExt cx="3477716" cy="3077045"/>
          </a:xfrm>
          <a:noFill/>
        </p:grpSpPr>
        <p:sp>
          <p:nvSpPr>
            <p:cNvPr id="95" name="矩形 94">
              <a:extLst>
                <a:ext uri="{FF2B5EF4-FFF2-40B4-BE49-F238E27FC236}">
                  <a16:creationId xmlns:a16="http://schemas.microsoft.com/office/drawing/2014/main" id="{FB19E5A3-0142-4227-97A4-B95818B93AB8}"/>
                </a:ext>
              </a:extLst>
            </p:cNvPr>
            <p:cNvSpPr/>
            <p:nvPr/>
          </p:nvSpPr>
          <p:spPr>
            <a:xfrm>
              <a:off x="4743117" y="4111652"/>
              <a:ext cx="3469165" cy="491085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硬件平台</a:t>
              </a:r>
            </a:p>
          </p:txBody>
        </p:sp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63CF6562-2E9F-4EB8-BD1B-9D0C3D51925C}"/>
                </a:ext>
              </a:extLst>
            </p:cNvPr>
            <p:cNvSpPr/>
            <p:nvPr/>
          </p:nvSpPr>
          <p:spPr>
            <a:xfrm>
              <a:off x="4743117" y="3568733"/>
              <a:ext cx="3469175" cy="497033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Jailhouse hypervisor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97" name="矩形 96">
              <a:extLst>
                <a:ext uri="{FF2B5EF4-FFF2-40B4-BE49-F238E27FC236}">
                  <a16:creationId xmlns:a16="http://schemas.microsoft.com/office/drawing/2014/main" id="{CBE3511E-B301-4710-9353-17216E49AF94}"/>
                </a:ext>
              </a:extLst>
            </p:cNvPr>
            <p:cNvSpPr/>
            <p:nvPr/>
          </p:nvSpPr>
          <p:spPr>
            <a:xfrm>
              <a:off x="4743119" y="3040750"/>
              <a:ext cx="1058592" cy="497033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CPU</a:t>
              </a: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、</a:t>
              </a: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DDR</a:t>
              </a: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、</a:t>
              </a: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IO</a:t>
              </a: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设备</a:t>
              </a:r>
            </a:p>
          </p:txBody>
        </p:sp>
        <p:sp>
          <p:nvSpPr>
            <p:cNvPr id="98" name="矩形 97">
              <a:extLst>
                <a:ext uri="{FF2B5EF4-FFF2-40B4-BE49-F238E27FC236}">
                  <a16:creationId xmlns:a16="http://schemas.microsoft.com/office/drawing/2014/main" id="{25164909-BAE7-472A-92C8-53BC50D42C4E}"/>
                </a:ext>
              </a:extLst>
            </p:cNvPr>
            <p:cNvSpPr/>
            <p:nvPr/>
          </p:nvSpPr>
          <p:spPr>
            <a:xfrm>
              <a:off x="5832217" y="3040749"/>
              <a:ext cx="1174275" cy="497033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CPU</a:t>
              </a: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、</a:t>
              </a: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DDR</a:t>
              </a: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、</a:t>
              </a: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IO</a:t>
              </a: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设备</a:t>
              </a:r>
            </a:p>
          </p:txBody>
        </p:sp>
        <p:sp>
          <p:nvSpPr>
            <p:cNvPr id="99" name="矩形 98">
              <a:extLst>
                <a:ext uri="{FF2B5EF4-FFF2-40B4-BE49-F238E27FC236}">
                  <a16:creationId xmlns:a16="http://schemas.microsoft.com/office/drawing/2014/main" id="{D7F1CB99-CAFA-40D9-9C44-18F74262FAA2}"/>
                </a:ext>
              </a:extLst>
            </p:cNvPr>
            <p:cNvSpPr/>
            <p:nvPr/>
          </p:nvSpPr>
          <p:spPr>
            <a:xfrm>
              <a:off x="7038023" y="3051888"/>
              <a:ext cx="1174272" cy="497033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CPU</a:t>
              </a: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、</a:t>
              </a: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DDR</a:t>
              </a: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、</a:t>
              </a: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IO</a:t>
              </a: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设备</a:t>
              </a:r>
            </a:p>
          </p:txBody>
        </p: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077757A7-4473-4733-97E1-AB552FED5ADA}"/>
                </a:ext>
              </a:extLst>
            </p:cNvPr>
            <p:cNvSpPr/>
            <p:nvPr/>
          </p:nvSpPr>
          <p:spPr>
            <a:xfrm>
              <a:off x="4734579" y="1539371"/>
              <a:ext cx="1058592" cy="1447718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Root Cell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1" name="矩形 100">
              <a:extLst>
                <a:ext uri="{FF2B5EF4-FFF2-40B4-BE49-F238E27FC236}">
                  <a16:creationId xmlns:a16="http://schemas.microsoft.com/office/drawing/2014/main" id="{A6CC0B38-0FD3-4AEE-995E-E618462F2C8D}"/>
                </a:ext>
              </a:extLst>
            </p:cNvPr>
            <p:cNvSpPr/>
            <p:nvPr/>
          </p:nvSpPr>
          <p:spPr>
            <a:xfrm>
              <a:off x="4779082" y="1891775"/>
              <a:ext cx="912270" cy="272969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镜像文件</a:t>
              </a:r>
            </a:p>
          </p:txBody>
        </p: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D2B1FE53-1D41-4923-87B7-B816BAE60428}"/>
                </a:ext>
              </a:extLst>
            </p:cNvPr>
            <p:cNvSpPr/>
            <p:nvPr/>
          </p:nvSpPr>
          <p:spPr>
            <a:xfrm>
              <a:off x="4794848" y="2264438"/>
              <a:ext cx="912270" cy="272969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工具</a:t>
              </a:r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1A271210-2012-43DA-8049-4447FD22AD17}"/>
                </a:ext>
              </a:extLst>
            </p:cNvPr>
            <p:cNvSpPr/>
            <p:nvPr/>
          </p:nvSpPr>
          <p:spPr>
            <a:xfrm>
              <a:off x="4789593" y="2563235"/>
              <a:ext cx="912270" cy="272969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配置文件</a:t>
              </a:r>
            </a:p>
          </p:txBody>
        </p:sp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B6FA928D-0786-48CC-BF0A-E544D8247A91}"/>
                </a:ext>
              </a:extLst>
            </p:cNvPr>
            <p:cNvSpPr/>
            <p:nvPr/>
          </p:nvSpPr>
          <p:spPr>
            <a:xfrm>
              <a:off x="5869534" y="1525692"/>
              <a:ext cx="1136951" cy="1447719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Guest Cell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C40060E4-10E4-464A-A32F-0B9E559B86EB}"/>
                </a:ext>
              </a:extLst>
            </p:cNvPr>
            <p:cNvSpPr/>
            <p:nvPr/>
          </p:nvSpPr>
          <p:spPr>
            <a:xfrm>
              <a:off x="5981874" y="2096303"/>
              <a:ext cx="912270" cy="272969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RTOS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6" name="矩形 105">
              <a:extLst>
                <a:ext uri="{FF2B5EF4-FFF2-40B4-BE49-F238E27FC236}">
                  <a16:creationId xmlns:a16="http://schemas.microsoft.com/office/drawing/2014/main" id="{046F2EB3-27F4-4792-9253-9C5CC0D2D994}"/>
                </a:ext>
              </a:extLst>
            </p:cNvPr>
            <p:cNvSpPr/>
            <p:nvPr/>
          </p:nvSpPr>
          <p:spPr>
            <a:xfrm>
              <a:off x="7038023" y="1525692"/>
              <a:ext cx="1174270" cy="1448658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Guest Cell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AB855328-5F2C-46EF-BF31-7DDB7739A5AC}"/>
                </a:ext>
              </a:extLst>
            </p:cNvPr>
            <p:cNvSpPr/>
            <p:nvPr/>
          </p:nvSpPr>
          <p:spPr>
            <a:xfrm>
              <a:off x="7156201" y="2096303"/>
              <a:ext cx="941350" cy="272969"/>
            </a:xfrm>
            <a:prstGeom prst="rect">
              <a:avLst/>
            </a:prstGeom>
            <a:grp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BareMetal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108" name="文本框 107">
            <a:extLst>
              <a:ext uri="{FF2B5EF4-FFF2-40B4-BE49-F238E27FC236}">
                <a16:creationId xmlns:a16="http://schemas.microsoft.com/office/drawing/2014/main" id="{36B5E091-A284-40AF-800C-04C8E73B20DD}"/>
              </a:ext>
            </a:extLst>
          </p:cNvPr>
          <p:cNvSpPr txBox="1"/>
          <p:nvPr/>
        </p:nvSpPr>
        <p:spPr>
          <a:xfrm>
            <a:off x="4617645" y="4323481"/>
            <a:ext cx="333332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优点：</a:t>
            </a:r>
            <a:endParaRPr lang="en-US" altLang="zh-CN" sz="11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隔离性强：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每个分区内存、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IO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设备和中断隔离，一个分区的崩溃不会影响其他分区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易用性：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type1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类型，容易部署，管理工具和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使用简单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缺点：</a:t>
            </a:r>
            <a:endParaRPr lang="en-US" altLang="zh-CN" sz="11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性能开销：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引入一定的性能开销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生态略差：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生态系统和工具不成熟，不支持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</a:p>
        </p:txBody>
      </p:sp>
      <p:sp>
        <p:nvSpPr>
          <p:cNvPr id="109" name="矩形 108">
            <a:extLst>
              <a:ext uri="{FF2B5EF4-FFF2-40B4-BE49-F238E27FC236}">
                <a16:creationId xmlns:a16="http://schemas.microsoft.com/office/drawing/2014/main" id="{1E65A356-BB3A-423A-8209-B76610D0A301}"/>
              </a:ext>
            </a:extLst>
          </p:cNvPr>
          <p:cNvSpPr/>
          <p:nvPr/>
        </p:nvSpPr>
        <p:spPr>
          <a:xfrm>
            <a:off x="9784870" y="903218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虚拟化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6BC03ED0-4E9E-4AB5-892C-CCA804027D15}"/>
              </a:ext>
            </a:extLst>
          </p:cNvPr>
          <p:cNvSpPr txBox="1"/>
          <p:nvPr/>
        </p:nvSpPr>
        <p:spPr>
          <a:xfrm>
            <a:off x="8774881" y="4323481"/>
            <a:ext cx="274325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优点：</a:t>
            </a:r>
            <a:endParaRPr lang="en-US" altLang="zh-CN" sz="11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隔离性强：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每个虚拟机都是独立的，互不影响。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生态兼容性强：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可以支持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、其他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</a:p>
          <a:p>
            <a:r>
              <a:rPr lang="zh-CN" altLang="en-US" sz="11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缺点：</a:t>
            </a:r>
            <a:endParaRPr lang="en-US" altLang="zh-CN" sz="11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28600" indent="-228600">
              <a:buFont typeface="+mj-lt"/>
              <a:buAutoNum type="arabicPeriod"/>
            </a:pPr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性能开销：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虚拟机内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性能有影响，尤其是实时性会有影响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F0347C49-6AFA-439A-A8A2-F70F9A7DA6F5}"/>
              </a:ext>
            </a:extLst>
          </p:cNvPr>
          <p:cNvGrpSpPr/>
          <p:nvPr/>
        </p:nvGrpSpPr>
        <p:grpSpPr>
          <a:xfrm>
            <a:off x="8774881" y="1313563"/>
            <a:ext cx="2743252" cy="2506344"/>
            <a:chOff x="8938438" y="1174150"/>
            <a:chExt cx="2743252" cy="2506344"/>
          </a:xfrm>
        </p:grpSpPr>
        <p:sp>
          <p:nvSpPr>
            <p:cNvPr id="110" name="矩形 109">
              <a:extLst>
                <a:ext uri="{FF2B5EF4-FFF2-40B4-BE49-F238E27FC236}">
                  <a16:creationId xmlns:a16="http://schemas.microsoft.com/office/drawing/2014/main" id="{072EA7F2-FC80-4224-BF82-BB4D02FA2CDE}"/>
                </a:ext>
              </a:extLst>
            </p:cNvPr>
            <p:cNvSpPr/>
            <p:nvPr/>
          </p:nvSpPr>
          <p:spPr>
            <a:xfrm>
              <a:off x="8938445" y="3277107"/>
              <a:ext cx="2743243" cy="403387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t" anchorCtr="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硬件平台</a:t>
              </a:r>
            </a:p>
          </p:txBody>
        </p:sp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3E4EFB96-1AC2-4A6C-B260-ABEB991D5BA2}"/>
                </a:ext>
              </a:extLst>
            </p:cNvPr>
            <p:cNvSpPr/>
            <p:nvPr/>
          </p:nvSpPr>
          <p:spPr>
            <a:xfrm>
              <a:off x="8938438" y="2925135"/>
              <a:ext cx="2743252" cy="307777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Hypervisor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38FA57B5-0EEA-47A3-9CF5-CF085A3C6B14}"/>
                </a:ext>
              </a:extLst>
            </p:cNvPr>
            <p:cNvSpPr/>
            <p:nvPr/>
          </p:nvSpPr>
          <p:spPr>
            <a:xfrm>
              <a:off x="8948928" y="1174150"/>
              <a:ext cx="1435587" cy="1614427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实时虚拟机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A22BF3C2-3EE3-43C0-B88B-CB8DCD38F5EF}"/>
                </a:ext>
              </a:extLst>
            </p:cNvPr>
            <p:cNvSpPr/>
            <p:nvPr/>
          </p:nvSpPr>
          <p:spPr>
            <a:xfrm>
              <a:off x="9025400" y="2157107"/>
              <a:ext cx="1261193" cy="224222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RTOS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4" name="矩形 113">
              <a:extLst>
                <a:ext uri="{FF2B5EF4-FFF2-40B4-BE49-F238E27FC236}">
                  <a16:creationId xmlns:a16="http://schemas.microsoft.com/office/drawing/2014/main" id="{B352BBEC-52E6-4A7C-9E3D-DC5D4CD74BFE}"/>
                </a:ext>
              </a:extLst>
            </p:cNvPr>
            <p:cNvSpPr/>
            <p:nvPr/>
          </p:nvSpPr>
          <p:spPr>
            <a:xfrm>
              <a:off x="9041076" y="2462752"/>
              <a:ext cx="479030" cy="224222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直通硬件</a:t>
              </a:r>
            </a:p>
          </p:txBody>
        </p:sp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CB403E77-D8BE-4DA0-B8C5-E42090155367}"/>
                </a:ext>
              </a:extLst>
            </p:cNvPr>
            <p:cNvSpPr/>
            <p:nvPr/>
          </p:nvSpPr>
          <p:spPr>
            <a:xfrm>
              <a:off x="10417433" y="1174150"/>
              <a:ext cx="1264257" cy="1610297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t" anchorCtr="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普通虚拟机</a:t>
              </a:r>
            </a:p>
          </p:txBody>
        </p:sp>
        <p:sp>
          <p:nvSpPr>
            <p:cNvPr id="116" name="矩形 115">
              <a:extLst>
                <a:ext uri="{FF2B5EF4-FFF2-40B4-BE49-F238E27FC236}">
                  <a16:creationId xmlns:a16="http://schemas.microsoft.com/office/drawing/2014/main" id="{B0702FC2-924A-47C3-B24F-08A99E047941}"/>
                </a:ext>
              </a:extLst>
            </p:cNvPr>
            <p:cNvSpPr/>
            <p:nvPr/>
          </p:nvSpPr>
          <p:spPr>
            <a:xfrm>
              <a:off x="10467623" y="2157107"/>
              <a:ext cx="1172010" cy="224222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Linux/windows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8" name="矩形 117">
              <a:extLst>
                <a:ext uri="{FF2B5EF4-FFF2-40B4-BE49-F238E27FC236}">
                  <a16:creationId xmlns:a16="http://schemas.microsoft.com/office/drawing/2014/main" id="{78B2A10B-032C-4C2C-B5B8-4A9FE6FD6095}"/>
                </a:ext>
              </a:extLst>
            </p:cNvPr>
            <p:cNvSpPr/>
            <p:nvPr/>
          </p:nvSpPr>
          <p:spPr>
            <a:xfrm>
              <a:off x="9576229" y="3368350"/>
              <a:ext cx="449715" cy="224222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CPU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EB4CD6BE-22CF-4D6F-A271-B9C24E7E3962}"/>
                </a:ext>
              </a:extLst>
            </p:cNvPr>
            <p:cNvSpPr/>
            <p:nvPr/>
          </p:nvSpPr>
          <p:spPr>
            <a:xfrm>
              <a:off x="10158215" y="3365609"/>
              <a:ext cx="449715" cy="224222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USB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0" name="矩形 119">
              <a:extLst>
                <a:ext uri="{FF2B5EF4-FFF2-40B4-BE49-F238E27FC236}">
                  <a16:creationId xmlns:a16="http://schemas.microsoft.com/office/drawing/2014/main" id="{CBFF4481-E40B-4A77-AC06-45BC981591AC}"/>
                </a:ext>
              </a:extLst>
            </p:cNvPr>
            <p:cNvSpPr/>
            <p:nvPr/>
          </p:nvSpPr>
          <p:spPr>
            <a:xfrm>
              <a:off x="10697990" y="3368350"/>
              <a:ext cx="449715" cy="224222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9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ETH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1" name="矩形 120">
              <a:extLst>
                <a:ext uri="{FF2B5EF4-FFF2-40B4-BE49-F238E27FC236}">
                  <a16:creationId xmlns:a16="http://schemas.microsoft.com/office/drawing/2014/main" id="{0CF029E6-124A-4178-8F79-22C90E4AFAFC}"/>
                </a:ext>
              </a:extLst>
            </p:cNvPr>
            <p:cNvSpPr/>
            <p:nvPr/>
          </p:nvSpPr>
          <p:spPr>
            <a:xfrm>
              <a:off x="9642274" y="2467821"/>
              <a:ext cx="652991" cy="224222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虚拟硬件</a:t>
              </a:r>
            </a:p>
          </p:txBody>
        </p:sp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3811E3FC-4E07-4FB8-9FF3-E2D618DA73CD}"/>
                </a:ext>
              </a:extLst>
            </p:cNvPr>
            <p:cNvSpPr/>
            <p:nvPr/>
          </p:nvSpPr>
          <p:spPr>
            <a:xfrm>
              <a:off x="10999101" y="2470212"/>
              <a:ext cx="640532" cy="224222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虚拟硬件</a:t>
              </a: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3" name="矩形 122">
              <a:extLst>
                <a:ext uri="{FF2B5EF4-FFF2-40B4-BE49-F238E27FC236}">
                  <a16:creationId xmlns:a16="http://schemas.microsoft.com/office/drawing/2014/main" id="{1ACAA25D-9CD5-4FF6-A6C6-CEB27AC74411}"/>
                </a:ext>
              </a:extLst>
            </p:cNvPr>
            <p:cNvSpPr/>
            <p:nvPr/>
          </p:nvSpPr>
          <p:spPr>
            <a:xfrm>
              <a:off x="10467623" y="2470238"/>
              <a:ext cx="435533" cy="224222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直通硬件</a:t>
              </a:r>
              <a:endParaRPr kumimoji="0" lang="zh-CN" altLang="en-US" sz="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4" name="矩形 123">
              <a:extLst>
                <a:ext uri="{FF2B5EF4-FFF2-40B4-BE49-F238E27FC236}">
                  <a16:creationId xmlns:a16="http://schemas.microsoft.com/office/drawing/2014/main" id="{F59B3DEE-228B-4AF7-86B5-AB4F9641E6CF}"/>
                </a:ext>
              </a:extLst>
            </p:cNvPr>
            <p:cNvSpPr/>
            <p:nvPr/>
          </p:nvSpPr>
          <p:spPr>
            <a:xfrm>
              <a:off x="9011677" y="1622439"/>
              <a:ext cx="1261193" cy="224222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运动控制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5" name="矩形 124">
              <a:extLst>
                <a:ext uri="{FF2B5EF4-FFF2-40B4-BE49-F238E27FC236}">
                  <a16:creationId xmlns:a16="http://schemas.microsoft.com/office/drawing/2014/main" id="{6AE45593-062B-4285-A6AC-DD920324639A}"/>
                </a:ext>
              </a:extLst>
            </p:cNvPr>
            <p:cNvSpPr/>
            <p:nvPr/>
          </p:nvSpPr>
          <p:spPr>
            <a:xfrm>
              <a:off x="10467624" y="1612368"/>
              <a:ext cx="1172010" cy="224222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9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人机交互</a:t>
              </a:r>
              <a:endParaRPr kumimoji="0" lang="zh-CN" altLang="en-US" sz="9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126" name="连接符: 肘形 125">
              <a:extLst>
                <a:ext uri="{FF2B5EF4-FFF2-40B4-BE49-F238E27FC236}">
                  <a16:creationId xmlns:a16="http://schemas.microsoft.com/office/drawing/2014/main" id="{63564145-6141-4A26-A043-EA51A4FF4F3B}"/>
                </a:ext>
              </a:extLst>
            </p:cNvPr>
            <p:cNvCxnSpPr>
              <a:cxnSpLocks/>
              <a:stCxn id="112" idx="2"/>
              <a:endCxn id="115" idx="2"/>
            </p:cNvCxnSpPr>
            <p:nvPr/>
          </p:nvCxnSpPr>
          <p:spPr>
            <a:xfrm rot="5400000" flipH="1" flipV="1">
              <a:off x="10356077" y="2095092"/>
              <a:ext cx="4130" cy="1382840"/>
            </a:xfrm>
            <a:prstGeom prst="bentConnector3">
              <a:avLst>
                <a:gd name="adj1" fmla="val -5535109"/>
              </a:avLst>
            </a:prstGeom>
            <a:noFill/>
            <a:ln w="190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127" name="文本框 126">
              <a:extLst>
                <a:ext uri="{FF2B5EF4-FFF2-40B4-BE49-F238E27FC236}">
                  <a16:creationId xmlns:a16="http://schemas.microsoft.com/office/drawing/2014/main" id="{4B158899-F0E3-4F04-9A2F-B6B6213173F4}"/>
                </a:ext>
              </a:extLst>
            </p:cNvPr>
            <p:cNvSpPr txBox="1"/>
            <p:nvPr/>
          </p:nvSpPr>
          <p:spPr>
            <a:xfrm>
              <a:off x="10057651" y="2784399"/>
              <a:ext cx="633507" cy="20005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7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虚拟机通信</a:t>
              </a:r>
            </a:p>
          </p:txBody>
        </p:sp>
        <p:sp>
          <p:nvSpPr>
            <p:cNvPr id="128" name="箭头: 下 127">
              <a:extLst>
                <a:ext uri="{FF2B5EF4-FFF2-40B4-BE49-F238E27FC236}">
                  <a16:creationId xmlns:a16="http://schemas.microsoft.com/office/drawing/2014/main" id="{2E089B8E-5878-4B98-BE62-33BC21078841}"/>
                </a:ext>
              </a:extLst>
            </p:cNvPr>
            <p:cNvSpPr/>
            <p:nvPr/>
          </p:nvSpPr>
          <p:spPr>
            <a:xfrm>
              <a:off x="9280591" y="2692043"/>
              <a:ext cx="45719" cy="574341"/>
            </a:xfrm>
            <a:prstGeom prst="downArrow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9" name="箭头: 下 128">
              <a:extLst>
                <a:ext uri="{FF2B5EF4-FFF2-40B4-BE49-F238E27FC236}">
                  <a16:creationId xmlns:a16="http://schemas.microsoft.com/office/drawing/2014/main" id="{E564ED35-962B-49CC-BE01-41366A37D712}"/>
                </a:ext>
              </a:extLst>
            </p:cNvPr>
            <p:cNvSpPr/>
            <p:nvPr/>
          </p:nvSpPr>
          <p:spPr>
            <a:xfrm>
              <a:off x="10734971" y="2703793"/>
              <a:ext cx="45719" cy="574341"/>
            </a:xfrm>
            <a:prstGeom prst="downArrow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7656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/>
              <a:t>基于</a:t>
            </a:r>
            <a:r>
              <a:rPr lang="en-US" altLang="zh-CN" b="1" dirty="0"/>
              <a:t>openEuler</a:t>
            </a:r>
            <a:r>
              <a:rPr lang="zh-CN" altLang="en-US" b="1" dirty="0"/>
              <a:t>嵌入式的工业</a:t>
            </a:r>
            <a:r>
              <a:rPr lang="en-US" altLang="zh-CN" b="1" dirty="0"/>
              <a:t>FusionOS</a:t>
            </a:r>
            <a:r>
              <a:rPr lang="zh-CN" altLang="en-US" b="1" dirty="0"/>
              <a:t>方案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CFED3585-6B31-4C50-AF83-F8A8AAAAF3A2}"/>
              </a:ext>
            </a:extLst>
          </p:cNvPr>
          <p:cNvGrpSpPr/>
          <p:nvPr/>
        </p:nvGrpSpPr>
        <p:grpSpPr>
          <a:xfrm>
            <a:off x="1199456" y="1163320"/>
            <a:ext cx="5271823" cy="5317875"/>
            <a:chOff x="700627" y="1348308"/>
            <a:chExt cx="5655112" cy="5174829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9965BFA4-1045-4ECE-AB41-420008A2A31B}"/>
                </a:ext>
              </a:extLst>
            </p:cNvPr>
            <p:cNvSpPr/>
            <p:nvPr/>
          </p:nvSpPr>
          <p:spPr>
            <a:xfrm>
              <a:off x="700629" y="2398836"/>
              <a:ext cx="5655110" cy="2593380"/>
            </a:xfrm>
            <a:prstGeom prst="rect">
              <a:avLst/>
            </a:prstGeom>
            <a:solidFill>
              <a:srgbClr val="FFFFFF">
                <a:lumMod val="95000"/>
                <a:alpha val="40000"/>
              </a:srgbClr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algn="ctr"/>
              <a:endParaRPr lang="zh-CN" altLang="en-US" sz="1000" kern="0" dirty="0">
                <a:latin typeface="Arial"/>
                <a:ea typeface="微软雅黑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694B67D6-3853-4668-A74A-ADB6CBD4B205}"/>
                </a:ext>
              </a:extLst>
            </p:cNvPr>
            <p:cNvSpPr/>
            <p:nvPr/>
          </p:nvSpPr>
          <p:spPr>
            <a:xfrm>
              <a:off x="841257" y="3112757"/>
              <a:ext cx="2764424" cy="1637353"/>
            </a:xfrm>
            <a:prstGeom prst="rect">
              <a:avLst/>
            </a:prstGeom>
            <a:solidFill>
              <a:srgbClr val="FFFFFF">
                <a:lumMod val="95000"/>
                <a:alpha val="40000"/>
              </a:srgbClr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algn="ctr"/>
              <a:endParaRPr lang="en-US" altLang="zh-CN" sz="1000" kern="0" dirty="0">
                <a:latin typeface="Arial"/>
                <a:ea typeface="微软雅黑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62027259-5A5C-40CB-982C-C72E739AF43C}"/>
                </a:ext>
              </a:extLst>
            </p:cNvPr>
            <p:cNvSpPr/>
            <p:nvPr/>
          </p:nvSpPr>
          <p:spPr>
            <a:xfrm>
              <a:off x="4079850" y="3112759"/>
              <a:ext cx="2198272" cy="1646932"/>
            </a:xfrm>
            <a:prstGeom prst="rect">
              <a:avLst/>
            </a:prstGeom>
            <a:solidFill>
              <a:srgbClr val="FFFFFF">
                <a:lumMod val="95000"/>
                <a:alpha val="40000"/>
              </a:srgbClr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algn="ctr"/>
              <a:endParaRPr lang="en-US" altLang="zh-CN" sz="1000" kern="0" dirty="0">
                <a:latin typeface="Arial"/>
                <a:ea typeface="微软雅黑"/>
              </a:endParaRPr>
            </a:p>
          </p:txBody>
        </p:sp>
        <p:sp>
          <p:nvSpPr>
            <p:cNvPr id="8" name="流程图: 过程 7">
              <a:extLst>
                <a:ext uri="{FF2B5EF4-FFF2-40B4-BE49-F238E27FC236}">
                  <a16:creationId xmlns:a16="http://schemas.microsoft.com/office/drawing/2014/main" id="{D04CC24D-0512-4ACF-80E5-75AAB6082358}"/>
                </a:ext>
              </a:extLst>
            </p:cNvPr>
            <p:cNvSpPr/>
            <p:nvPr/>
          </p:nvSpPr>
          <p:spPr>
            <a:xfrm>
              <a:off x="700628" y="5184091"/>
              <a:ext cx="5655109" cy="520957"/>
            </a:xfrm>
            <a:prstGeom prst="flowChartProcess">
              <a:avLst/>
            </a:prstGeom>
            <a:noFill/>
            <a:ln w="12700" cap="flat" cmpd="sng" algn="ctr">
              <a:solidFill>
                <a:schemeClr val="bg1">
                  <a:lumMod val="75000"/>
                </a:schemeClr>
              </a:solidFill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FusionIPC</a:t>
              </a:r>
              <a:endParaRPr kumimoji="0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537A2446-B55A-4724-9173-83683C068CDE}"/>
                </a:ext>
              </a:extLst>
            </p:cNvPr>
            <p:cNvCxnSpPr>
              <a:cxnSpLocks/>
              <a:stCxn id="19" idx="2"/>
              <a:endCxn id="7" idx="0"/>
            </p:cNvCxnSpPr>
            <p:nvPr/>
          </p:nvCxnSpPr>
          <p:spPr>
            <a:xfrm>
              <a:off x="3528182" y="2055698"/>
              <a:ext cx="1650804" cy="1057061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65000"/>
                </a:schemeClr>
              </a:solidFill>
              <a:prstDash val="dash"/>
              <a:miter lim="800000"/>
              <a:tailEnd type="triangle"/>
            </a:ln>
            <a:effectLst/>
          </p:spPr>
        </p:cxnSp>
        <p:cxnSp>
          <p:nvCxnSpPr>
            <p:cNvPr id="10" name="直接箭头连接符 9">
              <a:extLst>
                <a:ext uri="{FF2B5EF4-FFF2-40B4-BE49-F238E27FC236}">
                  <a16:creationId xmlns:a16="http://schemas.microsoft.com/office/drawing/2014/main" id="{AB8047C9-D4FE-41A7-944B-0CE84E8F851F}"/>
                </a:ext>
              </a:extLst>
            </p:cNvPr>
            <p:cNvCxnSpPr>
              <a:cxnSpLocks/>
              <a:stCxn id="19" idx="2"/>
              <a:endCxn id="5" idx="0"/>
            </p:cNvCxnSpPr>
            <p:nvPr/>
          </p:nvCxnSpPr>
          <p:spPr>
            <a:xfrm flipH="1">
              <a:off x="2223469" y="2055698"/>
              <a:ext cx="1304713" cy="1057059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65000"/>
                </a:schemeClr>
              </a:solidFill>
              <a:prstDash val="dash"/>
              <a:miter lim="800000"/>
              <a:tailEnd type="triangle"/>
            </a:ln>
            <a:effectLst/>
          </p:spPr>
        </p:cxnSp>
        <p:cxnSp>
          <p:nvCxnSpPr>
            <p:cNvPr id="11" name="连接符: 曲线 10">
              <a:extLst>
                <a:ext uri="{FF2B5EF4-FFF2-40B4-BE49-F238E27FC236}">
                  <a16:creationId xmlns:a16="http://schemas.microsoft.com/office/drawing/2014/main" id="{15024A20-73D2-40A0-83B1-FCE33F3BDFB8}"/>
                </a:ext>
              </a:extLst>
            </p:cNvPr>
            <p:cNvCxnSpPr>
              <a:cxnSpLocks/>
              <a:stCxn id="28" idx="0"/>
              <a:endCxn id="33" idx="2"/>
            </p:cNvCxnSpPr>
            <p:nvPr/>
          </p:nvCxnSpPr>
          <p:spPr>
            <a:xfrm rot="5400000" flipH="1" flipV="1">
              <a:off x="4196382" y="4719217"/>
              <a:ext cx="1049952" cy="21115"/>
            </a:xfrm>
            <a:prstGeom prst="curvedConnector3">
              <a:avLst>
                <a:gd name="adj1" fmla="val 41533"/>
              </a:avLst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dash"/>
              <a:miter lim="800000"/>
              <a:tailEnd type="triangle"/>
            </a:ln>
            <a:effectLst/>
          </p:spPr>
        </p:cxn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E223C177-D34D-4AFC-A353-6E15255592FD}"/>
                </a:ext>
              </a:extLst>
            </p:cNvPr>
            <p:cNvGrpSpPr/>
            <p:nvPr/>
          </p:nvGrpSpPr>
          <p:grpSpPr>
            <a:xfrm>
              <a:off x="4314918" y="5630783"/>
              <a:ext cx="802958" cy="892354"/>
              <a:chOff x="8040216" y="5878248"/>
              <a:chExt cx="802958" cy="892354"/>
            </a:xfrm>
          </p:grpSpPr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96897876-45D7-43FA-9280-5CE0EE6325AA}"/>
                  </a:ext>
                </a:extLst>
              </p:cNvPr>
              <p:cNvGrpSpPr/>
              <p:nvPr/>
            </p:nvGrpSpPr>
            <p:grpSpPr>
              <a:xfrm>
                <a:off x="8040216" y="6278835"/>
                <a:ext cx="802958" cy="491767"/>
                <a:chOff x="1419889" y="4437112"/>
                <a:chExt cx="802958" cy="491767"/>
              </a:xfrm>
            </p:grpSpPr>
            <p:pic>
              <p:nvPicPr>
                <p:cNvPr id="51" name="Picture 10" descr="电动机电气计算机图标步进电机接线图符号PNG图片素材下载_图片编号2151052-PNG素材网">
                  <a:extLst>
                    <a:ext uri="{FF2B5EF4-FFF2-40B4-BE49-F238E27FC236}">
                      <a16:creationId xmlns:a16="http://schemas.microsoft.com/office/drawing/2014/main" id="{52AE45FE-8B6B-46BC-B62D-65A219CE25F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2">
                  <a:duotone>
                    <a:srgbClr val="E7E6E6">
                      <a:shade val="45000"/>
                      <a:satMod val="135000"/>
                    </a:srgbClr>
                    <a:prstClr val="white"/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9760" b="20039"/>
                <a:stretch/>
              </p:blipFill>
              <p:spPr bwMode="auto">
                <a:xfrm>
                  <a:off x="1836887" y="4604046"/>
                  <a:ext cx="385960" cy="32483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52" name="图形 51">
                  <a:extLst>
                    <a:ext uri="{FF2B5EF4-FFF2-40B4-BE49-F238E27FC236}">
                      <a16:creationId xmlns:a16="http://schemas.microsoft.com/office/drawing/2014/main" id="{A4FAE971-F920-4D8D-A2DB-F1E5DBF1C9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rgbClr val="E7E6E6">
                      <a:shade val="45000"/>
                      <a:satMod val="135000"/>
                    </a:srgbClr>
                    <a:prstClr val="white"/>
                  </a:duotone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19889" y="4604046"/>
                  <a:ext cx="290775" cy="316704"/>
                </a:xfrm>
                <a:prstGeom prst="rect">
                  <a:avLst/>
                </a:prstGeom>
              </p:spPr>
            </p:pic>
            <p:cxnSp>
              <p:nvCxnSpPr>
                <p:cNvPr id="53" name="直接连接符 52">
                  <a:extLst>
                    <a:ext uri="{FF2B5EF4-FFF2-40B4-BE49-F238E27FC236}">
                      <a16:creationId xmlns:a16="http://schemas.microsoft.com/office/drawing/2014/main" id="{8A516729-2E09-4A9E-BECC-8609F7E0581B}"/>
                    </a:ext>
                  </a:extLst>
                </p:cNvPr>
                <p:cNvCxnSpPr>
                  <a:cxnSpLocks/>
                  <a:endCxn id="52" idx="0"/>
                </p:cNvCxnSpPr>
                <p:nvPr/>
              </p:nvCxnSpPr>
              <p:spPr>
                <a:xfrm>
                  <a:off x="1565276" y="4441058"/>
                  <a:ext cx="1" cy="16298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4" name="直接连接符 53">
                  <a:extLst>
                    <a:ext uri="{FF2B5EF4-FFF2-40B4-BE49-F238E27FC236}">
                      <a16:creationId xmlns:a16="http://schemas.microsoft.com/office/drawing/2014/main" id="{B5ED41DC-147E-484D-9A68-6225EBFE6AB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063551" y="4437112"/>
                  <a:ext cx="1" cy="16298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  <a:miter lim="800000"/>
                </a:ln>
                <a:effectLst/>
              </p:spPr>
            </p:cxnSp>
            <p:cxnSp>
              <p:nvCxnSpPr>
                <p:cNvPr id="55" name="直接连接符 54">
                  <a:extLst>
                    <a:ext uri="{FF2B5EF4-FFF2-40B4-BE49-F238E27FC236}">
                      <a16:creationId xmlns:a16="http://schemas.microsoft.com/office/drawing/2014/main" id="{703A4886-C36D-4B9C-A17A-464F02DB09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65276" y="4437112"/>
                  <a:ext cx="487577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  <a:miter lim="800000"/>
                </a:ln>
                <a:effectLst/>
              </p:spPr>
            </p:cxnSp>
          </p:grpSp>
          <p:cxnSp>
            <p:nvCxnSpPr>
              <p:cNvPr id="50" name="直接箭头连接符 49">
                <a:extLst>
                  <a:ext uri="{FF2B5EF4-FFF2-40B4-BE49-F238E27FC236}">
                    <a16:creationId xmlns:a16="http://schemas.microsoft.com/office/drawing/2014/main" id="{017708A4-CC8C-4442-9CFB-527C7D4BD53D}"/>
                  </a:ext>
                </a:extLst>
              </p:cNvPr>
              <p:cNvCxnSpPr/>
              <p:nvPr/>
            </p:nvCxnSpPr>
            <p:spPr>
              <a:xfrm flipH="1">
                <a:off x="8424229" y="5878248"/>
                <a:ext cx="1" cy="371887"/>
              </a:xfrm>
              <a:prstGeom prst="straightConnector1">
                <a:avLst/>
              </a:prstGeom>
              <a:noFill/>
              <a:ln w="6350" cap="flat" cmpd="sng" algn="ctr">
                <a:solidFill>
                  <a:schemeClr val="bg1">
                    <a:lumMod val="75000"/>
                  </a:schemeClr>
                </a:solidFill>
                <a:prstDash val="solid"/>
                <a:miter lim="800000"/>
                <a:headEnd type="triangle"/>
                <a:tailEnd type="triangle"/>
              </a:ln>
              <a:effectLst/>
            </p:spPr>
          </p:cxnSp>
        </p:grpSp>
        <p:cxnSp>
          <p:nvCxnSpPr>
            <p:cNvPr id="13" name="直接箭头连接符 12">
              <a:extLst>
                <a:ext uri="{FF2B5EF4-FFF2-40B4-BE49-F238E27FC236}">
                  <a16:creationId xmlns:a16="http://schemas.microsoft.com/office/drawing/2014/main" id="{272129CC-7AB1-4F3C-BE71-D281C8A5D3A1}"/>
                </a:ext>
              </a:extLst>
            </p:cNvPr>
            <p:cNvCxnSpPr>
              <a:cxnSpLocks/>
            </p:cNvCxnSpPr>
            <p:nvPr/>
          </p:nvCxnSpPr>
          <p:spPr>
            <a:xfrm>
              <a:off x="3605682" y="4016226"/>
              <a:ext cx="474169" cy="4790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65000"/>
                </a:schemeClr>
              </a:solidFill>
              <a:prstDash val="dash"/>
              <a:miter lim="800000"/>
              <a:headEnd type="triangle"/>
              <a:tailEnd type="triangle"/>
            </a:ln>
            <a:effectLst/>
          </p:spPr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4DF62EDB-5C91-4108-892F-40DC6AF54461}"/>
                </a:ext>
              </a:extLst>
            </p:cNvPr>
            <p:cNvSpPr txBox="1"/>
            <p:nvPr/>
          </p:nvSpPr>
          <p:spPr>
            <a:xfrm>
              <a:off x="3419869" y="3609593"/>
              <a:ext cx="743189" cy="2246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9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OS</a:t>
              </a:r>
              <a:r>
                <a:rPr lang="zh-CN" altLang="en-US" sz="900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间通信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065F3174-FAF6-4669-848A-F4ED8FCB3150}"/>
                </a:ext>
              </a:extLst>
            </p:cNvPr>
            <p:cNvSpPr txBox="1"/>
            <p:nvPr/>
          </p:nvSpPr>
          <p:spPr>
            <a:xfrm>
              <a:off x="4710800" y="4943693"/>
              <a:ext cx="638297" cy="2096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8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运动控制</a:t>
              </a:r>
            </a:p>
          </p:txBody>
        </p:sp>
        <p:sp>
          <p:nvSpPr>
            <p:cNvPr id="16" name="流程图: 过程 15">
              <a:extLst>
                <a:ext uri="{FF2B5EF4-FFF2-40B4-BE49-F238E27FC236}">
                  <a16:creationId xmlns:a16="http://schemas.microsoft.com/office/drawing/2014/main" id="{0077D936-80DC-429B-8B8C-F504E20FD9E8}"/>
                </a:ext>
              </a:extLst>
            </p:cNvPr>
            <p:cNvSpPr/>
            <p:nvPr/>
          </p:nvSpPr>
          <p:spPr>
            <a:xfrm>
              <a:off x="3286583" y="1456342"/>
              <a:ext cx="1173722" cy="491323"/>
            </a:xfrm>
            <a:prstGeom prst="flowChartProcess">
              <a:avLst/>
            </a:prstGeom>
            <a:solidFill>
              <a:srgbClr val="FFFFFF">
                <a:lumMod val="95000"/>
                <a:alpha val="40000"/>
              </a:srgbClr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algn="ctr"/>
              <a:r>
                <a:rPr lang="zh-CN" altLang="en-US" sz="1000" kern="0" dirty="0">
                  <a:latin typeface="Arial"/>
                  <a:ea typeface="微软雅黑"/>
                </a:rPr>
                <a:t>贴片机设备软件</a:t>
              </a:r>
              <a:endParaRPr lang="en-US" altLang="zh-CN" sz="1000" kern="0" dirty="0">
                <a:latin typeface="Arial"/>
                <a:ea typeface="微软雅黑"/>
              </a:endParaRPr>
            </a:p>
          </p:txBody>
        </p:sp>
        <p:sp>
          <p:nvSpPr>
            <p:cNvPr id="17" name="流程图: 过程 16">
              <a:extLst>
                <a:ext uri="{FF2B5EF4-FFF2-40B4-BE49-F238E27FC236}">
                  <a16:creationId xmlns:a16="http://schemas.microsoft.com/office/drawing/2014/main" id="{964878C2-1CEC-4863-87E7-D893F314E2AE}"/>
                </a:ext>
              </a:extLst>
            </p:cNvPr>
            <p:cNvSpPr/>
            <p:nvPr/>
          </p:nvSpPr>
          <p:spPr>
            <a:xfrm>
              <a:off x="2139131" y="1456341"/>
              <a:ext cx="1047297" cy="491324"/>
            </a:xfrm>
            <a:prstGeom prst="flowChartProcess">
              <a:avLst/>
            </a:prstGeom>
            <a:solidFill>
              <a:srgbClr val="FFFFFF">
                <a:lumMod val="95000"/>
                <a:alpha val="40000"/>
              </a:srgbClr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algn="ctr"/>
              <a:r>
                <a:rPr lang="zh-CN" altLang="en-US" sz="1000" kern="0" dirty="0">
                  <a:latin typeface="Arial"/>
                  <a:ea typeface="微软雅黑"/>
                </a:rPr>
                <a:t>点胶机</a:t>
              </a:r>
              <a:r>
                <a:rPr lang="zh-CN" altLang="en-US" sz="1000" kern="0">
                  <a:latin typeface="Arial"/>
                  <a:ea typeface="微软雅黑"/>
                </a:rPr>
                <a:t>设备软件</a:t>
              </a:r>
              <a:endParaRPr lang="en-US" altLang="zh-CN" sz="1000" kern="0" dirty="0">
                <a:latin typeface="Arial"/>
                <a:ea typeface="微软雅黑"/>
              </a:endParaRPr>
            </a:p>
          </p:txBody>
        </p:sp>
        <p:sp>
          <p:nvSpPr>
            <p:cNvPr id="18" name="流程图: 过程 17">
              <a:extLst>
                <a:ext uri="{FF2B5EF4-FFF2-40B4-BE49-F238E27FC236}">
                  <a16:creationId xmlns:a16="http://schemas.microsoft.com/office/drawing/2014/main" id="{B91CD576-C740-4AA6-BAE3-54C4BB80B77B}"/>
                </a:ext>
              </a:extLst>
            </p:cNvPr>
            <p:cNvSpPr/>
            <p:nvPr/>
          </p:nvSpPr>
          <p:spPr>
            <a:xfrm>
              <a:off x="876364" y="1455471"/>
              <a:ext cx="1173722" cy="493065"/>
            </a:xfrm>
            <a:prstGeom prst="flowChartProcess">
              <a:avLst/>
            </a:prstGeom>
            <a:solidFill>
              <a:srgbClr val="FFFFFF">
                <a:lumMod val="95000"/>
                <a:alpha val="40000"/>
              </a:srgbClr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algn="ctr"/>
              <a:r>
                <a:rPr lang="zh-CN" altLang="en-US" sz="1000" kern="0" dirty="0">
                  <a:latin typeface="Arial"/>
                  <a:ea typeface="微软雅黑"/>
                </a:rPr>
                <a:t>螺钉机设备软件</a:t>
              </a:r>
              <a:endParaRPr lang="en-US" altLang="zh-CN" sz="1000" kern="0" dirty="0">
                <a:latin typeface="Arial"/>
                <a:ea typeface="微软雅黑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1BCC34B-BA88-47AB-A263-B89908037860}"/>
                </a:ext>
              </a:extLst>
            </p:cNvPr>
            <p:cNvSpPr/>
            <p:nvPr/>
          </p:nvSpPr>
          <p:spPr>
            <a:xfrm>
              <a:off x="700627" y="1348308"/>
              <a:ext cx="5655109" cy="707390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65000"/>
                </a:schemeClr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流程图: 过程 19">
              <a:extLst>
                <a:ext uri="{FF2B5EF4-FFF2-40B4-BE49-F238E27FC236}">
                  <a16:creationId xmlns:a16="http://schemas.microsoft.com/office/drawing/2014/main" id="{02FB799A-1AC9-4A33-9638-CF3DAF7F48AA}"/>
                </a:ext>
              </a:extLst>
            </p:cNvPr>
            <p:cNvSpPr/>
            <p:nvPr/>
          </p:nvSpPr>
          <p:spPr>
            <a:xfrm>
              <a:off x="4670636" y="1456343"/>
              <a:ext cx="1557968" cy="491324"/>
            </a:xfrm>
            <a:prstGeom prst="flowChartProcess">
              <a:avLst/>
            </a:prstGeom>
            <a:solidFill>
              <a:srgbClr val="FFFFFF">
                <a:lumMod val="95000"/>
                <a:alpha val="40000"/>
              </a:srgbClr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algn="ctr"/>
              <a:r>
                <a:rPr lang="en-US" altLang="zh-CN" sz="1000" kern="0" dirty="0">
                  <a:latin typeface="Arial"/>
                  <a:ea typeface="微软雅黑"/>
                </a:rPr>
                <a:t>…</a:t>
              </a:r>
              <a:r>
                <a:rPr lang="zh-CN" altLang="en-US" sz="1000" kern="0" dirty="0">
                  <a:latin typeface="Arial"/>
                  <a:ea typeface="微软雅黑"/>
                </a:rPr>
                <a:t>更多设备软件</a:t>
              </a:r>
              <a:endParaRPr lang="en-US" altLang="zh-CN" sz="1000" kern="0" dirty="0">
                <a:latin typeface="Arial"/>
                <a:ea typeface="微软雅黑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E9367380-63F1-4A55-B42F-1090B04C4DC3}"/>
                </a:ext>
              </a:extLst>
            </p:cNvPr>
            <p:cNvGrpSpPr/>
            <p:nvPr/>
          </p:nvGrpSpPr>
          <p:grpSpPr>
            <a:xfrm>
              <a:off x="987144" y="3558327"/>
              <a:ext cx="1334719" cy="962109"/>
              <a:chOff x="642122" y="951003"/>
              <a:chExt cx="2362201" cy="982771"/>
            </a:xfrm>
            <a:solidFill>
              <a:srgbClr val="5B9BD5"/>
            </a:solidFill>
          </p:grpSpPr>
          <p:sp>
            <p:nvSpPr>
              <p:cNvPr id="44" name="圆角矩形 35">
                <a:extLst>
                  <a:ext uri="{FF2B5EF4-FFF2-40B4-BE49-F238E27FC236}">
                    <a16:creationId xmlns:a16="http://schemas.microsoft.com/office/drawing/2014/main" id="{A370D671-996A-4F49-93B2-2994898E3355}"/>
                  </a:ext>
                </a:extLst>
              </p:cNvPr>
              <p:cNvSpPr/>
              <p:nvPr/>
            </p:nvSpPr>
            <p:spPr bwMode="auto">
              <a:xfrm>
                <a:off x="642122" y="951003"/>
                <a:ext cx="2362201" cy="982771"/>
              </a:xfrm>
              <a:prstGeom prst="roundRect">
                <a:avLst>
                  <a:gd name="adj" fmla="val 0"/>
                </a:avLst>
              </a:prstGeom>
              <a:noFill/>
              <a:ln w="9525" cap="flat" cmpd="sng" algn="ctr">
                <a:solidFill>
                  <a:schemeClr val="bg1">
                    <a:lumMod val="6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1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801688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000" b="1" i="0" u="none" strike="noStrike" kern="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安全可信</a:t>
                </a:r>
              </a:p>
            </p:txBody>
          </p:sp>
          <p:sp>
            <p:nvSpPr>
              <p:cNvPr id="45" name="圆角矩形 62">
                <a:extLst>
                  <a:ext uri="{FF2B5EF4-FFF2-40B4-BE49-F238E27FC236}">
                    <a16:creationId xmlns:a16="http://schemas.microsoft.com/office/drawing/2014/main" id="{9696B58E-3FE0-4C07-A752-B26C62D0C9D1}"/>
                  </a:ext>
                </a:extLst>
              </p:cNvPr>
              <p:cNvSpPr/>
              <p:nvPr/>
            </p:nvSpPr>
            <p:spPr bwMode="auto">
              <a:xfrm>
                <a:off x="1862113" y="1588102"/>
                <a:ext cx="980972" cy="26611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99351">
                    <a:srgbClr val="F70000">
                      <a:alpha val="20000"/>
                    </a:srgbClr>
                  </a:gs>
                  <a:gs pos="0">
                    <a:srgbClr val="F70000">
                      <a:alpha val="0"/>
                    </a:srgbClr>
                  </a:gs>
                </a:gsLst>
                <a:lin ang="5400000" scaled="0"/>
                <a:tileRect/>
              </a:gradFill>
              <a:ln w="3175">
                <a:solidFill>
                  <a:sysClr val="window" lastClr="FFFFFF">
                    <a:lumMod val="75000"/>
                  </a:sysClr>
                </a:solidFill>
                <a:prstDash val="solid"/>
              </a:ln>
            </p:spPr>
            <p:txBody>
              <a:bodyPr wrap="square" lIns="0" tIns="0" rIns="0" bIns="0" rtlCol="0" anchor="ctr"/>
              <a:lstStyle/>
              <a:p>
                <a:pPr algn="ctr" defTabSz="428457"/>
                <a:r>
                  <a:rPr lang="zh-CN" altLang="en-US" sz="800" kern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/>
                  </a:rPr>
                  <a:t>可信启动</a:t>
                </a:r>
              </a:p>
            </p:txBody>
          </p:sp>
          <p:sp>
            <p:nvSpPr>
              <p:cNvPr id="46" name="圆角矩形 62">
                <a:extLst>
                  <a:ext uri="{FF2B5EF4-FFF2-40B4-BE49-F238E27FC236}">
                    <a16:creationId xmlns:a16="http://schemas.microsoft.com/office/drawing/2014/main" id="{981D682A-CDB7-4AD6-8EAD-F5A523867329}"/>
                  </a:ext>
                </a:extLst>
              </p:cNvPr>
              <p:cNvSpPr/>
              <p:nvPr/>
            </p:nvSpPr>
            <p:spPr bwMode="auto">
              <a:xfrm>
                <a:off x="724927" y="1585897"/>
                <a:ext cx="980972" cy="266110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99351">
                    <a:srgbClr val="F70000">
                      <a:alpha val="20000"/>
                    </a:srgbClr>
                  </a:gs>
                  <a:gs pos="0">
                    <a:srgbClr val="F70000">
                      <a:alpha val="0"/>
                    </a:srgbClr>
                  </a:gs>
                </a:gsLst>
                <a:lin ang="5400000" scaled="0"/>
                <a:tileRect/>
              </a:gradFill>
              <a:ln w="3175">
                <a:solidFill>
                  <a:sysClr val="window" lastClr="FFFFFF">
                    <a:lumMod val="75000"/>
                  </a:sysClr>
                </a:solidFill>
                <a:prstDash val="solid"/>
              </a:ln>
            </p:spPr>
            <p:txBody>
              <a:bodyPr wrap="square" lIns="0" tIns="0" rIns="0" bIns="0" rtlCol="0" anchor="ctr"/>
              <a:lstStyle/>
              <a:p>
                <a:pPr algn="ctr" defTabSz="428457"/>
                <a:r>
                  <a:rPr lang="en-US" altLang="zh-CN" sz="800" kern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/>
                  </a:rPr>
                  <a:t>U</a:t>
                </a:r>
                <a:r>
                  <a:rPr lang="zh-CN" altLang="en-US" sz="800" kern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/>
                  </a:rPr>
                  <a:t>盘管控</a:t>
                </a:r>
              </a:p>
            </p:txBody>
          </p:sp>
          <p:sp>
            <p:nvSpPr>
              <p:cNvPr id="47" name="圆角矩形 62">
                <a:extLst>
                  <a:ext uri="{FF2B5EF4-FFF2-40B4-BE49-F238E27FC236}">
                    <a16:creationId xmlns:a16="http://schemas.microsoft.com/office/drawing/2014/main" id="{9EB73A67-B8C3-431B-AB53-A9A3F9ECE336}"/>
                  </a:ext>
                </a:extLst>
              </p:cNvPr>
              <p:cNvSpPr/>
              <p:nvPr/>
            </p:nvSpPr>
            <p:spPr bwMode="auto">
              <a:xfrm>
                <a:off x="751954" y="1185370"/>
                <a:ext cx="951751" cy="269324"/>
              </a:xfrm>
              <a:prstGeom prst="roundRect">
                <a:avLst>
                  <a:gd name="adj" fmla="val 0"/>
                </a:avLst>
              </a:prstGeom>
              <a:solidFill>
                <a:srgbClr val="FFFFFF">
                  <a:lumMod val="95000"/>
                  <a:alpha val="40000"/>
                </a:srgbClr>
              </a:solidFill>
              <a:ln w="12700" cap="flat" cmpd="sng" algn="ctr">
                <a:solidFill>
                  <a:srgbClr val="FFFFFF">
                    <a:lumMod val="85000"/>
                  </a:srgbClr>
                </a:solidFill>
                <a:prstDash val="solid"/>
                <a:miter lim="800000"/>
              </a:ln>
              <a:effectLst/>
            </p:spPr>
            <p:txBody>
              <a:bodyPr wrap="none" rtlCol="0" anchor="ctr"/>
              <a:lstStyle/>
              <a:p>
                <a:pPr algn="ctr"/>
                <a:r>
                  <a:rPr lang="zh-CN" altLang="en-US" sz="800" kern="0" dirty="0">
                    <a:latin typeface="Arial"/>
                    <a:ea typeface="微软雅黑"/>
                  </a:rPr>
                  <a:t>应用白名单</a:t>
                </a:r>
              </a:p>
            </p:txBody>
          </p:sp>
          <p:sp>
            <p:nvSpPr>
              <p:cNvPr id="48" name="圆角矩形 62">
                <a:extLst>
                  <a:ext uri="{FF2B5EF4-FFF2-40B4-BE49-F238E27FC236}">
                    <a16:creationId xmlns:a16="http://schemas.microsoft.com/office/drawing/2014/main" id="{F0E6716B-49A3-4E09-91EC-2DF58E98890A}"/>
                  </a:ext>
                </a:extLst>
              </p:cNvPr>
              <p:cNvSpPr/>
              <p:nvPr/>
            </p:nvSpPr>
            <p:spPr bwMode="auto">
              <a:xfrm>
                <a:off x="1859283" y="1185370"/>
                <a:ext cx="978226" cy="269325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99351">
                    <a:srgbClr val="F70000">
                      <a:alpha val="20000"/>
                    </a:srgbClr>
                  </a:gs>
                  <a:gs pos="0">
                    <a:srgbClr val="F70000">
                      <a:alpha val="0"/>
                    </a:srgbClr>
                  </a:gs>
                </a:gsLst>
                <a:lin ang="5400000" scaled="0"/>
                <a:tileRect/>
              </a:gradFill>
              <a:ln w="3175">
                <a:solidFill>
                  <a:sysClr val="window" lastClr="FFFFFF">
                    <a:lumMod val="75000"/>
                  </a:sysClr>
                </a:solidFill>
                <a:prstDash val="solid"/>
              </a:ln>
            </p:spPr>
            <p:txBody>
              <a:bodyPr wrap="square" lIns="0" tIns="0" rIns="0" bIns="0" rtlCol="0" anchor="ctr"/>
              <a:lstStyle/>
              <a:p>
                <a:pPr algn="ctr" defTabSz="428457"/>
                <a:r>
                  <a:rPr lang="zh-CN" altLang="en-US" sz="800" kern="0" dirty="0">
                    <a:solidFill>
                      <a:prstClr val="black"/>
                    </a:solidFill>
                    <a:latin typeface="微软雅黑" panose="020B0503020204020204" pitchFamily="34" charset="-122"/>
                    <a:ea typeface="微软雅黑"/>
                  </a:rPr>
                  <a:t>安全加固</a:t>
                </a:r>
              </a:p>
            </p:txBody>
          </p:sp>
        </p:grpSp>
        <p:sp>
          <p:nvSpPr>
            <p:cNvPr id="22" name="圆角矩形 42">
              <a:extLst>
                <a:ext uri="{FF2B5EF4-FFF2-40B4-BE49-F238E27FC236}">
                  <a16:creationId xmlns:a16="http://schemas.microsoft.com/office/drawing/2014/main" id="{3D3661FC-6563-4C61-B6AC-42244FD6F090}"/>
                </a:ext>
              </a:extLst>
            </p:cNvPr>
            <p:cNvSpPr/>
            <p:nvPr/>
          </p:nvSpPr>
          <p:spPr bwMode="auto">
            <a:xfrm>
              <a:off x="3224793" y="5384749"/>
              <a:ext cx="294368" cy="133850"/>
            </a:xfrm>
            <a:prstGeom prst="round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80168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8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USB</a:t>
              </a:r>
              <a:endParaRPr lang="zh-CN" altLang="en-US" sz="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23" name="图形 22" descr="锁定">
              <a:extLst>
                <a:ext uri="{FF2B5EF4-FFF2-40B4-BE49-F238E27FC236}">
                  <a16:creationId xmlns:a16="http://schemas.microsoft.com/office/drawing/2014/main" id="{0DA5CB56-6C62-463B-9E3F-20DB4AEF46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77659" y="5384748"/>
              <a:ext cx="291328" cy="291328"/>
            </a:xfrm>
            <a:prstGeom prst="rect">
              <a:avLst/>
            </a:prstGeom>
          </p:spPr>
        </p:pic>
        <p:sp>
          <p:nvSpPr>
            <p:cNvPr id="24" name="圆角矩形 42">
              <a:extLst>
                <a:ext uri="{FF2B5EF4-FFF2-40B4-BE49-F238E27FC236}">
                  <a16:creationId xmlns:a16="http://schemas.microsoft.com/office/drawing/2014/main" id="{050A29A1-601D-43B0-B79B-7DBAF5F1C09A}"/>
                </a:ext>
              </a:extLst>
            </p:cNvPr>
            <p:cNvSpPr/>
            <p:nvPr/>
          </p:nvSpPr>
          <p:spPr bwMode="auto">
            <a:xfrm>
              <a:off x="5117876" y="5375842"/>
              <a:ext cx="294368" cy="133850"/>
            </a:xfrm>
            <a:prstGeom prst="round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80168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zh-CN" altLang="en-US" sz="8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网卡</a:t>
              </a:r>
            </a:p>
          </p:txBody>
        </p: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EF73BA39-FE30-48F7-92DA-AF3DB4EAC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7677" y="5365755"/>
              <a:ext cx="758469" cy="290085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57B13D1E-CA4B-420A-ABE4-7188A9E5ABB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67452" y="5163362"/>
              <a:ext cx="611030" cy="611030"/>
            </a:xfrm>
            <a:prstGeom prst="rect">
              <a:avLst/>
            </a:prstGeom>
          </p:spPr>
        </p:pic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72B016A5-BE5F-4E8E-BBB3-B2DBA9F75CC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3957" y="5188389"/>
              <a:ext cx="569061" cy="569061"/>
            </a:xfrm>
            <a:prstGeom prst="rect">
              <a:avLst/>
            </a:prstGeom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DBD0FA78-9416-4728-AF6E-A0D2067504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87499" y="5254750"/>
              <a:ext cx="446604" cy="421325"/>
            </a:xfrm>
            <a:prstGeom prst="rect">
              <a:avLst/>
            </a:prstGeom>
          </p:spPr>
        </p:pic>
        <p:cxnSp>
          <p:nvCxnSpPr>
            <p:cNvPr id="29" name="连接符: 曲线 28">
              <a:extLst>
                <a:ext uri="{FF2B5EF4-FFF2-40B4-BE49-F238E27FC236}">
                  <a16:creationId xmlns:a16="http://schemas.microsoft.com/office/drawing/2014/main" id="{84BFB19B-E173-4587-860D-A8DE833DED70}"/>
                </a:ext>
              </a:extLst>
            </p:cNvPr>
            <p:cNvCxnSpPr>
              <a:stCxn id="27" idx="0"/>
              <a:endCxn id="46" idx="2"/>
            </p:cNvCxnSpPr>
            <p:nvPr/>
          </p:nvCxnSpPr>
          <p:spPr>
            <a:xfrm rot="16200000" flipV="1">
              <a:off x="1770780" y="3980681"/>
              <a:ext cx="748001" cy="1667416"/>
            </a:xfrm>
            <a:prstGeom prst="curvedConnector3">
              <a:avLst/>
            </a:prstGeom>
            <a:noFill/>
            <a:ln w="6350" cap="flat" cmpd="sng" algn="ctr">
              <a:solidFill>
                <a:sysClr val="window" lastClr="FFFFFF">
                  <a:lumMod val="50000"/>
                </a:sysClr>
              </a:solidFill>
              <a:prstDash val="dash"/>
              <a:miter lim="800000"/>
              <a:tailEnd type="triangle"/>
            </a:ln>
            <a:effectLst/>
          </p:spPr>
        </p:cxnSp>
        <p:sp>
          <p:nvSpPr>
            <p:cNvPr id="30" name="流程图: 过程 29">
              <a:extLst>
                <a:ext uri="{FF2B5EF4-FFF2-40B4-BE49-F238E27FC236}">
                  <a16:creationId xmlns:a16="http://schemas.microsoft.com/office/drawing/2014/main" id="{8A2DC8CA-DEDB-4349-BB6A-A951C75F016B}"/>
                </a:ext>
              </a:extLst>
            </p:cNvPr>
            <p:cNvSpPr/>
            <p:nvPr/>
          </p:nvSpPr>
          <p:spPr>
            <a:xfrm>
              <a:off x="2499558" y="4311257"/>
              <a:ext cx="889215" cy="206139"/>
            </a:xfrm>
            <a:prstGeom prst="flowChartProcess">
              <a:avLst/>
            </a:prstGeom>
            <a:gradFill flip="none" rotWithShape="1">
              <a:gsLst>
                <a:gs pos="99351">
                  <a:srgbClr val="F70000">
                    <a:alpha val="20000"/>
                  </a:srgbClr>
                </a:gs>
                <a:gs pos="0">
                  <a:srgbClr val="F70000">
                    <a:alpha val="0"/>
                  </a:srgbClr>
                </a:gs>
              </a:gsLst>
              <a:lin ang="5400000" scaled="0"/>
              <a:tileRect/>
            </a:gradFill>
            <a:ln w="3175">
              <a:solidFill>
                <a:sysClr val="window" lastClr="FFFFFF">
                  <a:lumMod val="75000"/>
                </a:sysClr>
              </a:solidFill>
              <a:prstDash val="solid"/>
            </a:ln>
          </p:spPr>
          <p:txBody>
            <a:bodyPr wrap="square" lIns="0" tIns="0" rIns="0" bIns="0" rtlCol="0" anchor="ctr"/>
            <a:lstStyle/>
            <a:p>
              <a:pPr algn="ctr" defTabSz="428457"/>
              <a:r>
                <a:rPr lang="zh-CN" altLang="en-US" sz="8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/>
                </a:rPr>
                <a:t>混合部署</a:t>
              </a:r>
              <a:endParaRPr lang="en-US" altLang="zh-CN" sz="80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/>
              </a:endParaRPr>
            </a:p>
          </p:txBody>
        </p:sp>
        <p:sp>
          <p:nvSpPr>
            <p:cNvPr id="31" name="流程图: 过程 30">
              <a:extLst>
                <a:ext uri="{FF2B5EF4-FFF2-40B4-BE49-F238E27FC236}">
                  <a16:creationId xmlns:a16="http://schemas.microsoft.com/office/drawing/2014/main" id="{A8DE315A-A335-4A55-ACD9-375EF2DA3B11}"/>
                </a:ext>
              </a:extLst>
            </p:cNvPr>
            <p:cNvSpPr/>
            <p:nvPr/>
          </p:nvSpPr>
          <p:spPr>
            <a:xfrm>
              <a:off x="2500826" y="3947771"/>
              <a:ext cx="889215" cy="206139"/>
            </a:xfrm>
            <a:prstGeom prst="flowChartProcess">
              <a:avLst/>
            </a:prstGeom>
            <a:gradFill flip="none" rotWithShape="1">
              <a:gsLst>
                <a:gs pos="99351">
                  <a:srgbClr val="F70000">
                    <a:alpha val="20000"/>
                  </a:srgbClr>
                </a:gs>
                <a:gs pos="0">
                  <a:srgbClr val="F70000">
                    <a:alpha val="0"/>
                  </a:srgbClr>
                </a:gs>
              </a:gsLst>
              <a:lin ang="5400000" scaled="0"/>
              <a:tileRect/>
            </a:gradFill>
            <a:ln w="3175">
              <a:solidFill>
                <a:sysClr val="window" lastClr="FFFFFF">
                  <a:lumMod val="75000"/>
                </a:sysClr>
              </a:solidFill>
              <a:prstDash val="solid"/>
            </a:ln>
          </p:spPr>
          <p:txBody>
            <a:bodyPr wrap="square" lIns="0" tIns="0" rIns="0" bIns="0" rtlCol="0" anchor="ctr"/>
            <a:lstStyle/>
            <a:p>
              <a:pPr algn="ctr" defTabSz="428457"/>
              <a:r>
                <a:rPr lang="zh-CN" altLang="en-US" sz="8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/>
                </a:rPr>
                <a:t>监控告警</a:t>
              </a:r>
              <a:endParaRPr lang="en-US" altLang="zh-CN" sz="80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/>
              </a:endParaRPr>
            </a:p>
          </p:txBody>
        </p:sp>
        <p:sp>
          <p:nvSpPr>
            <p:cNvPr id="32" name="流程图: 过程 31">
              <a:extLst>
                <a:ext uri="{FF2B5EF4-FFF2-40B4-BE49-F238E27FC236}">
                  <a16:creationId xmlns:a16="http://schemas.microsoft.com/office/drawing/2014/main" id="{F683CF99-ADAD-4A52-ADD6-B02AFD1C6F20}"/>
                </a:ext>
              </a:extLst>
            </p:cNvPr>
            <p:cNvSpPr/>
            <p:nvPr/>
          </p:nvSpPr>
          <p:spPr>
            <a:xfrm>
              <a:off x="2520354" y="3587288"/>
              <a:ext cx="889215" cy="206139"/>
            </a:xfrm>
            <a:prstGeom prst="flowChartProcess">
              <a:avLst/>
            </a:prstGeom>
            <a:solidFill>
              <a:srgbClr val="FFFFFF">
                <a:lumMod val="95000"/>
                <a:alpha val="40000"/>
              </a:srgbClr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algn="ctr"/>
              <a:r>
                <a:rPr lang="en-US" altLang="zh-CN" sz="800" kern="0" dirty="0">
                  <a:latin typeface="Arial"/>
                  <a:ea typeface="微软雅黑"/>
                </a:rPr>
                <a:t>OS</a:t>
              </a:r>
              <a:r>
                <a:rPr lang="zh-CN" altLang="en-US" sz="800" kern="0">
                  <a:latin typeface="Arial"/>
                  <a:ea typeface="微软雅黑"/>
                </a:rPr>
                <a:t>间通信接口</a:t>
              </a:r>
              <a:endParaRPr lang="en-US" altLang="zh-CN" sz="800" kern="0" dirty="0">
                <a:latin typeface="Arial"/>
                <a:ea typeface="微软雅黑"/>
              </a:endParaRPr>
            </a:p>
          </p:txBody>
        </p:sp>
        <p:sp>
          <p:nvSpPr>
            <p:cNvPr id="33" name="流程图: 过程 32">
              <a:extLst>
                <a:ext uri="{FF2B5EF4-FFF2-40B4-BE49-F238E27FC236}">
                  <a16:creationId xmlns:a16="http://schemas.microsoft.com/office/drawing/2014/main" id="{BB49C915-D8DF-4041-AB51-51741FFF5DAA}"/>
                </a:ext>
              </a:extLst>
            </p:cNvPr>
            <p:cNvSpPr/>
            <p:nvPr/>
          </p:nvSpPr>
          <p:spPr>
            <a:xfrm>
              <a:off x="4276467" y="3980550"/>
              <a:ext cx="910897" cy="224248"/>
            </a:xfrm>
            <a:prstGeom prst="flowChartProcess">
              <a:avLst/>
            </a:prstGeom>
            <a:gradFill flip="none" rotWithShape="1">
              <a:gsLst>
                <a:gs pos="99351">
                  <a:srgbClr val="F70000">
                    <a:alpha val="20000"/>
                  </a:srgbClr>
                </a:gs>
                <a:gs pos="0">
                  <a:srgbClr val="F70000">
                    <a:alpha val="0"/>
                  </a:srgbClr>
                </a:gs>
              </a:gsLst>
              <a:lin ang="5400000" scaled="0"/>
              <a:tileRect/>
            </a:gradFill>
            <a:ln w="3175">
              <a:solidFill>
                <a:sysClr val="window" lastClr="FFFFFF">
                  <a:lumMod val="75000"/>
                </a:sysClr>
              </a:solidFill>
              <a:prstDash val="solid"/>
            </a:ln>
          </p:spPr>
          <p:txBody>
            <a:bodyPr wrap="square" lIns="0" tIns="0" rIns="0" bIns="0" rtlCol="0" anchor="ctr"/>
            <a:lstStyle/>
            <a:p>
              <a:pPr algn="ctr" defTabSz="428457"/>
              <a:r>
                <a:rPr lang="en-US" altLang="zh-CN" sz="800" kern="0" dirty="0" err="1">
                  <a:solidFill>
                    <a:prstClr val="black"/>
                  </a:solidFill>
                  <a:latin typeface="微软雅黑" panose="020B0503020204020204" pitchFamily="34" charset="-122"/>
                  <a:ea typeface="微软雅黑"/>
                </a:rPr>
                <a:t>Ethercat</a:t>
              </a:r>
              <a:r>
                <a:rPr lang="zh-CN" altLang="en-US" sz="8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/>
                </a:rPr>
                <a:t>协议 </a:t>
              </a:r>
              <a:endParaRPr lang="en-US" altLang="zh-CN" sz="80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/>
              </a:endParaRPr>
            </a:p>
          </p:txBody>
        </p:sp>
        <p:sp>
          <p:nvSpPr>
            <p:cNvPr id="34" name="流程图: 过程 33">
              <a:extLst>
                <a:ext uri="{FF2B5EF4-FFF2-40B4-BE49-F238E27FC236}">
                  <a16:creationId xmlns:a16="http://schemas.microsoft.com/office/drawing/2014/main" id="{5C19814E-F9B2-4258-A49A-5DF7052082F1}"/>
                </a:ext>
              </a:extLst>
            </p:cNvPr>
            <p:cNvSpPr/>
            <p:nvPr/>
          </p:nvSpPr>
          <p:spPr>
            <a:xfrm>
              <a:off x="5317707" y="3670643"/>
              <a:ext cx="910897" cy="229011"/>
            </a:xfrm>
            <a:prstGeom prst="flowChartProcess">
              <a:avLst/>
            </a:prstGeom>
            <a:gradFill flip="none" rotWithShape="1">
              <a:gsLst>
                <a:gs pos="99351">
                  <a:srgbClr val="F70000">
                    <a:alpha val="20000"/>
                  </a:srgbClr>
                </a:gs>
                <a:gs pos="0">
                  <a:srgbClr val="F70000">
                    <a:alpha val="0"/>
                  </a:srgbClr>
                </a:gs>
              </a:gsLst>
              <a:lin ang="5400000" scaled="0"/>
              <a:tileRect/>
            </a:gradFill>
            <a:ln w="3175">
              <a:solidFill>
                <a:sysClr val="window" lastClr="FFFFFF">
                  <a:lumMod val="75000"/>
                </a:sysClr>
              </a:solidFill>
              <a:prstDash val="solid"/>
            </a:ln>
          </p:spPr>
          <p:txBody>
            <a:bodyPr wrap="square" lIns="0" tIns="0" rIns="0" bIns="0" rtlCol="0" anchor="ctr"/>
            <a:lstStyle/>
            <a:p>
              <a:pPr algn="ctr" defTabSz="428457"/>
              <a:r>
                <a:rPr lang="zh-CN" altLang="en-US" sz="8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/>
                </a:rPr>
                <a:t>单核</a:t>
              </a:r>
              <a:r>
                <a:rPr lang="zh-CN" altLang="en-US" sz="8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/>
                </a:rPr>
                <a:t>多实例</a:t>
              </a:r>
              <a:endParaRPr lang="en-US" altLang="zh-CN" sz="80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/>
              </a:endParaRPr>
            </a:p>
          </p:txBody>
        </p:sp>
        <p:sp>
          <p:nvSpPr>
            <p:cNvPr id="35" name="流程图: 过程 34">
              <a:extLst>
                <a:ext uri="{FF2B5EF4-FFF2-40B4-BE49-F238E27FC236}">
                  <a16:creationId xmlns:a16="http://schemas.microsoft.com/office/drawing/2014/main" id="{0A98EBD0-5929-403B-9D16-721D6A4DA3A2}"/>
                </a:ext>
              </a:extLst>
            </p:cNvPr>
            <p:cNvSpPr/>
            <p:nvPr/>
          </p:nvSpPr>
          <p:spPr>
            <a:xfrm>
              <a:off x="5358857" y="4053026"/>
              <a:ext cx="770140" cy="236326"/>
            </a:xfrm>
            <a:prstGeom prst="flowChartProcess">
              <a:avLst/>
            </a:prstGeom>
            <a:solidFill>
              <a:srgbClr val="FFFFFF">
                <a:lumMod val="95000"/>
                <a:alpha val="40000"/>
              </a:srgbClr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algn="ctr"/>
              <a:r>
                <a:rPr lang="en-US" altLang="zh-CN" sz="800" kern="0" dirty="0">
                  <a:latin typeface="Arial"/>
                  <a:ea typeface="微软雅黑"/>
                </a:rPr>
                <a:t>SMP</a:t>
              </a:r>
              <a:r>
                <a:rPr lang="zh-CN" altLang="en-US" sz="800" kern="0">
                  <a:latin typeface="Arial"/>
                  <a:ea typeface="微软雅黑"/>
                </a:rPr>
                <a:t>多核</a:t>
              </a:r>
              <a:endParaRPr lang="en-US" altLang="zh-CN" sz="800" kern="0" dirty="0">
                <a:latin typeface="Arial"/>
                <a:ea typeface="微软雅黑"/>
              </a:endParaRPr>
            </a:p>
          </p:txBody>
        </p:sp>
        <p:sp>
          <p:nvSpPr>
            <p:cNvPr id="36" name="流程图: 过程 35">
              <a:extLst>
                <a:ext uri="{FF2B5EF4-FFF2-40B4-BE49-F238E27FC236}">
                  <a16:creationId xmlns:a16="http://schemas.microsoft.com/office/drawing/2014/main" id="{A76E9EDB-F6B7-4FE8-A607-20EEB59DA4D2}"/>
                </a:ext>
              </a:extLst>
            </p:cNvPr>
            <p:cNvSpPr/>
            <p:nvPr/>
          </p:nvSpPr>
          <p:spPr>
            <a:xfrm>
              <a:off x="4265328" y="4381093"/>
              <a:ext cx="910897" cy="237710"/>
            </a:xfrm>
            <a:prstGeom prst="flowChartProcess">
              <a:avLst/>
            </a:prstGeom>
            <a:gradFill flip="none" rotWithShape="1">
              <a:gsLst>
                <a:gs pos="99351">
                  <a:srgbClr val="F70000">
                    <a:alpha val="20000"/>
                  </a:srgbClr>
                </a:gs>
                <a:gs pos="0">
                  <a:srgbClr val="F70000">
                    <a:alpha val="0"/>
                  </a:srgbClr>
                </a:gs>
              </a:gsLst>
              <a:lin ang="5400000" scaled="0"/>
              <a:tileRect/>
            </a:gradFill>
            <a:ln w="3175">
              <a:solidFill>
                <a:sysClr val="window" lastClr="FFFFFF">
                  <a:lumMod val="75000"/>
                </a:sysClr>
              </a:solidFill>
              <a:prstDash val="solid"/>
            </a:ln>
          </p:spPr>
          <p:txBody>
            <a:bodyPr wrap="square" lIns="0" tIns="0" rIns="0" bIns="0" rtlCol="0" anchor="ctr"/>
            <a:lstStyle/>
            <a:p>
              <a:pPr algn="ctr" defTabSz="428457"/>
              <a:r>
                <a:rPr lang="en-US" altLang="zh-CN" sz="8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/>
                </a:rPr>
                <a:t>I210</a:t>
              </a:r>
              <a:r>
                <a:rPr lang="zh-CN" altLang="en-US" sz="8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/>
                </a:rPr>
                <a:t>网卡</a:t>
              </a:r>
              <a:endParaRPr lang="en-US" altLang="zh-CN" sz="80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/>
              </a:endParaRPr>
            </a:p>
          </p:txBody>
        </p:sp>
        <p:sp>
          <p:nvSpPr>
            <p:cNvPr id="37" name="流程图: 过程 36">
              <a:extLst>
                <a:ext uri="{FF2B5EF4-FFF2-40B4-BE49-F238E27FC236}">
                  <a16:creationId xmlns:a16="http://schemas.microsoft.com/office/drawing/2014/main" id="{3E3097E4-9CF5-457F-AD30-23A184D5C2D2}"/>
                </a:ext>
              </a:extLst>
            </p:cNvPr>
            <p:cNvSpPr/>
            <p:nvPr/>
          </p:nvSpPr>
          <p:spPr>
            <a:xfrm>
              <a:off x="5357327" y="4373419"/>
              <a:ext cx="770140" cy="245383"/>
            </a:xfrm>
            <a:prstGeom prst="flowChartProcess">
              <a:avLst/>
            </a:prstGeom>
            <a:solidFill>
              <a:srgbClr val="FFFFFF">
                <a:lumMod val="95000"/>
                <a:alpha val="40000"/>
              </a:srgbClr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algn="ctr"/>
              <a:r>
                <a:rPr lang="zh-CN" altLang="en-US" sz="800" kern="0">
                  <a:latin typeface="Arial"/>
                  <a:ea typeface="微软雅黑"/>
                </a:rPr>
                <a:t>鲲鹏网卡</a:t>
              </a:r>
              <a:endParaRPr lang="en-US" altLang="zh-CN" sz="800" kern="0" dirty="0">
                <a:latin typeface="Arial"/>
                <a:ea typeface="微软雅黑"/>
              </a:endParaRPr>
            </a:p>
          </p:txBody>
        </p:sp>
        <p:sp>
          <p:nvSpPr>
            <p:cNvPr id="38" name="圆角矩形 42">
              <a:extLst>
                <a:ext uri="{FF2B5EF4-FFF2-40B4-BE49-F238E27FC236}">
                  <a16:creationId xmlns:a16="http://schemas.microsoft.com/office/drawing/2014/main" id="{DFCCB6CE-D4B5-40BF-ABE1-CBDD8BB196E2}"/>
                </a:ext>
              </a:extLst>
            </p:cNvPr>
            <p:cNvSpPr/>
            <p:nvPr/>
          </p:nvSpPr>
          <p:spPr bwMode="auto">
            <a:xfrm>
              <a:off x="2290271" y="5413715"/>
              <a:ext cx="429342" cy="111475"/>
            </a:xfrm>
            <a:prstGeom prst="round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defTabSz="801688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800" b="1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KP920L</a:t>
              </a:r>
              <a:endParaRPr lang="zh-CN" altLang="en-US" sz="8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流程图: 过程 38">
              <a:extLst>
                <a:ext uri="{FF2B5EF4-FFF2-40B4-BE49-F238E27FC236}">
                  <a16:creationId xmlns:a16="http://schemas.microsoft.com/office/drawing/2014/main" id="{8AA06C2B-F67F-489F-B645-4CD1C8B04C64}"/>
                </a:ext>
              </a:extLst>
            </p:cNvPr>
            <p:cNvSpPr/>
            <p:nvPr/>
          </p:nvSpPr>
          <p:spPr>
            <a:xfrm>
              <a:off x="4265327" y="3642205"/>
              <a:ext cx="910897" cy="224248"/>
            </a:xfrm>
            <a:prstGeom prst="flowChartProcess">
              <a:avLst/>
            </a:prstGeom>
            <a:gradFill flip="none" rotWithShape="1">
              <a:gsLst>
                <a:gs pos="99351">
                  <a:srgbClr val="F70000">
                    <a:alpha val="20000"/>
                  </a:srgbClr>
                </a:gs>
                <a:gs pos="0">
                  <a:srgbClr val="F70000">
                    <a:alpha val="0"/>
                  </a:srgbClr>
                </a:gs>
              </a:gsLst>
              <a:lin ang="5400000" scaled="0"/>
              <a:tileRect/>
            </a:gradFill>
            <a:ln w="3175">
              <a:solidFill>
                <a:sysClr val="window" lastClr="FFFFFF">
                  <a:lumMod val="75000"/>
                </a:sysClr>
              </a:solidFill>
              <a:prstDash val="solid"/>
            </a:ln>
          </p:spPr>
          <p:txBody>
            <a:bodyPr wrap="square" lIns="0" tIns="0" rIns="0" bIns="0" rtlCol="0" anchor="ctr"/>
            <a:lstStyle/>
            <a:p>
              <a:pPr algn="ctr" defTabSz="428457"/>
              <a:r>
                <a:rPr lang="en-US" altLang="zh-CN" sz="800" kern="0" err="1">
                  <a:solidFill>
                    <a:prstClr val="black"/>
                  </a:solidFill>
                  <a:latin typeface="微软雅黑" panose="020B0503020204020204" pitchFamily="34" charset="-122"/>
                  <a:ea typeface="微软雅黑"/>
                </a:rPr>
                <a:t>Posix</a:t>
              </a:r>
              <a:r>
                <a:rPr lang="zh-CN" altLang="en-US" sz="800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/>
                </a:rPr>
                <a:t>接口</a:t>
              </a:r>
              <a:endParaRPr lang="en-US" altLang="zh-CN" sz="80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/>
              </a:endParaRPr>
            </a:p>
          </p:txBody>
        </p:sp>
        <p:sp>
          <p:nvSpPr>
            <p:cNvPr id="40" name="流程图: 过程 39">
              <a:extLst>
                <a:ext uri="{FF2B5EF4-FFF2-40B4-BE49-F238E27FC236}">
                  <a16:creationId xmlns:a16="http://schemas.microsoft.com/office/drawing/2014/main" id="{99B2B887-AE52-4F60-8817-A801731F4170}"/>
                </a:ext>
              </a:extLst>
            </p:cNvPr>
            <p:cNvSpPr/>
            <p:nvPr/>
          </p:nvSpPr>
          <p:spPr>
            <a:xfrm>
              <a:off x="5466521" y="5796531"/>
              <a:ext cx="889215" cy="206139"/>
            </a:xfrm>
            <a:prstGeom prst="flowChartProcess">
              <a:avLst/>
            </a:prstGeom>
            <a:gradFill flip="none" rotWithShape="1">
              <a:gsLst>
                <a:gs pos="99351">
                  <a:srgbClr val="F70000">
                    <a:alpha val="20000"/>
                  </a:srgbClr>
                </a:gs>
                <a:gs pos="0">
                  <a:srgbClr val="F70000">
                    <a:alpha val="0"/>
                  </a:srgbClr>
                </a:gs>
              </a:gsLst>
              <a:lin ang="5400000" scaled="0"/>
              <a:tileRect/>
            </a:gradFill>
            <a:ln w="3175">
              <a:solidFill>
                <a:sysClr val="window" lastClr="FFFFFF">
                  <a:lumMod val="75000"/>
                </a:sysClr>
              </a:solidFill>
              <a:prstDash val="solid"/>
            </a:ln>
          </p:spPr>
          <p:txBody>
            <a:bodyPr wrap="square" lIns="0" tIns="0" rIns="0" bIns="0" rtlCol="0" anchor="ctr"/>
            <a:lstStyle/>
            <a:p>
              <a:pPr algn="ctr" defTabSz="428457"/>
              <a:r>
                <a:rPr lang="zh-CN" altLang="en-US" sz="800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/>
                </a:rPr>
                <a:t>已经支持</a:t>
              </a:r>
              <a:endParaRPr lang="en-US" altLang="zh-CN" sz="800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94A26D5-A683-43F2-A346-2990004F4EC6}"/>
                </a:ext>
              </a:extLst>
            </p:cNvPr>
            <p:cNvSpPr/>
            <p:nvPr/>
          </p:nvSpPr>
          <p:spPr>
            <a:xfrm>
              <a:off x="2689731" y="2468194"/>
              <a:ext cx="1676904" cy="254573"/>
            </a:xfrm>
            <a:prstGeom prst="rect">
              <a:avLst/>
            </a:prstGeom>
            <a:solidFill>
              <a:srgbClr val="FAFAFA"/>
            </a:solidFill>
          </p:spPr>
          <p:txBody>
            <a:bodyPr wrap="none">
              <a:spAutoFit/>
            </a:bodyPr>
            <a:lstStyle/>
            <a:p>
              <a:pPr algn="ctr" defTabSz="428457">
                <a:spcBef>
                  <a:spcPts val="1200"/>
                </a:spcBef>
                <a:defRPr/>
              </a:pPr>
              <a:r>
                <a:rPr lang="zh-CN" altLang="en-US" sz="1100" b="1" kern="0" dirty="0">
                  <a:solidFill>
                    <a:srgbClr val="F70000"/>
                  </a:solidFill>
                  <a:latin typeface="微软雅黑" panose="020B0503020204020204" pitchFamily="34" charset="-122"/>
                  <a:ea typeface="微软雅黑"/>
                </a:rPr>
                <a:t>工业</a:t>
              </a:r>
              <a:r>
                <a:rPr lang="en-US" altLang="zh-CN" sz="1100" b="1" kern="0" dirty="0">
                  <a:solidFill>
                    <a:srgbClr val="F70000"/>
                  </a:solidFill>
                  <a:latin typeface="微软雅黑" panose="020B0503020204020204" pitchFamily="34" charset="-122"/>
                  <a:ea typeface="微软雅黑"/>
                </a:rPr>
                <a:t>FusionOS Edge </a:t>
              </a:r>
              <a:endParaRPr lang="zh-CN" altLang="en-US" sz="1100" b="1" kern="0" dirty="0">
                <a:solidFill>
                  <a:srgbClr val="F70000"/>
                </a:solidFill>
                <a:latin typeface="微软雅黑" panose="020B0503020204020204" pitchFamily="34" charset="-122"/>
                <a:ea typeface="微软雅黑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09300C0E-12C0-46D3-9EC3-035C0959001C}"/>
                </a:ext>
              </a:extLst>
            </p:cNvPr>
            <p:cNvSpPr/>
            <p:nvPr/>
          </p:nvSpPr>
          <p:spPr>
            <a:xfrm>
              <a:off x="1837069" y="3133486"/>
              <a:ext cx="897524" cy="239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4034"/>
              <a:r>
                <a:rPr lang="en-US" altLang="zh-CN" sz="1000" b="1" kern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Linux</a:t>
              </a:r>
              <a:endParaRPr lang="en-US" altLang="zh-CN" sz="1000" b="1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F8A82FE1-77D9-4333-98E5-93D431BE135E}"/>
                </a:ext>
              </a:extLst>
            </p:cNvPr>
            <p:cNvSpPr/>
            <p:nvPr/>
          </p:nvSpPr>
          <p:spPr>
            <a:xfrm>
              <a:off x="4435119" y="3172158"/>
              <a:ext cx="1659880" cy="2395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914034"/>
              <a:r>
                <a:rPr lang="zh-CN" altLang="en-US" sz="1000" b="1" kern="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实时域</a:t>
              </a:r>
              <a:r>
                <a:rPr lang="en-US" altLang="zh-CN" sz="1000" b="1" kern="0" dirty="0" err="1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Uniproton</a:t>
              </a:r>
              <a:endParaRPr lang="en-US" altLang="zh-CN" sz="1000" b="1" kern="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内容占位符 2">
            <a:extLst>
              <a:ext uri="{FF2B5EF4-FFF2-40B4-BE49-F238E27FC236}">
                <a16:creationId xmlns:a16="http://schemas.microsoft.com/office/drawing/2014/main" id="{732B89B7-16EE-4FF5-A2A9-B42267660DA4}"/>
              </a:ext>
            </a:extLst>
          </p:cNvPr>
          <p:cNvSpPr txBox="1">
            <a:spLocks/>
          </p:cNvSpPr>
          <p:nvPr/>
        </p:nvSpPr>
        <p:spPr>
          <a:xfrm>
            <a:off x="7025413" y="1241826"/>
            <a:ext cx="3998627" cy="461051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0" i="0" kern="120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065"/>
            <a:r>
              <a:rPr lang="zh-CN" altLang="en-US" sz="160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600" kern="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openEuler</a:t>
            </a:r>
            <a:r>
              <a:rPr lang="en-US" altLang="zh-CN" sz="160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Embedded</a:t>
            </a:r>
            <a:r>
              <a:rPr lang="zh-CN" altLang="en-US" sz="160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和实时</a:t>
            </a:r>
            <a:r>
              <a:rPr lang="en-US" altLang="zh-CN" sz="1600" kern="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uniproton</a:t>
            </a:r>
            <a:r>
              <a:rPr lang="zh-CN" altLang="en-US" sz="160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及混合部署</a:t>
            </a:r>
            <a:r>
              <a:rPr lang="en-US" altLang="zh-CN" sz="1600" kern="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mcs</a:t>
            </a:r>
            <a:r>
              <a:rPr lang="zh-CN" altLang="en-US" sz="1600" kern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框架，满足工业控制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多场景融合诉求</a:t>
            </a:r>
            <a:endParaRPr lang="en-US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54965" indent="-342900">
              <a:buFont typeface="+mj-lt"/>
              <a:buAutoNum type="arabicPeriod"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实时域</a:t>
            </a: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97815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基于优先级的抢占，具有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级任务抢占和中断延迟</a:t>
            </a:r>
            <a:endParaRPr lang="en-US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97815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实现高性能</a:t>
            </a:r>
            <a:r>
              <a:rPr lang="en-US" altLang="zh-CN" sz="16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EtherCAT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16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Profinet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等工业协议</a:t>
            </a:r>
            <a:endParaRPr lang="en-US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97815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高性能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间通信</a:t>
            </a:r>
            <a:endParaRPr lang="en-US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54965" indent="-342900">
              <a:buAutoNum type="arabicPeriod" startAt="3"/>
            </a:pP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非实时域</a:t>
            </a:r>
            <a:r>
              <a:rPr lang="en-US" altLang="zh-CN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97815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支持图形化桌面</a:t>
            </a:r>
            <a:endParaRPr lang="en-US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97815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兼容支持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HMI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、视觉和</a:t>
            </a:r>
            <a:r>
              <a:rPr lang="en-US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AI</a:t>
            </a:r>
            <a:r>
              <a:rPr lang="zh-CN" altLang="en-US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等工业应用</a:t>
            </a:r>
            <a:endParaRPr lang="en-US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54965" indent="-342900">
              <a:buFont typeface="+mj-lt"/>
              <a:buAutoNum type="arabicPeriod"/>
            </a:pPr>
            <a:endParaRPr lang="zh-CN" altLang="en-US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484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53">
            <a:extLst>
              <a:ext uri="{FF2B5EF4-FFF2-40B4-BE49-F238E27FC236}">
                <a16:creationId xmlns:a16="http://schemas.microsoft.com/office/drawing/2014/main" id="{0DC6B6D1-A223-4817-8E67-7816A2E22004}"/>
              </a:ext>
            </a:extLst>
          </p:cNvPr>
          <p:cNvSpPr/>
          <p:nvPr/>
        </p:nvSpPr>
        <p:spPr>
          <a:xfrm flipV="1">
            <a:off x="508579" y="3760262"/>
            <a:ext cx="4420601" cy="211701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CDCDD">
                  <a:alpha val="56000"/>
                </a:srgbClr>
              </a:gs>
            </a:gsLst>
            <a:lin ang="5400000" scaled="0"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666666">
                  <a:lumMod val="50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B8166627-8515-462A-AEF1-47EEC89B86C3}"/>
              </a:ext>
            </a:extLst>
          </p:cNvPr>
          <p:cNvSpPr/>
          <p:nvPr/>
        </p:nvSpPr>
        <p:spPr>
          <a:xfrm flipV="1">
            <a:off x="508579" y="1274918"/>
            <a:ext cx="4420601" cy="211701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CDCDD">
                  <a:alpha val="56000"/>
                </a:srgbClr>
              </a:gs>
            </a:gsLst>
            <a:lin ang="5400000" scaled="0"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666666">
                  <a:lumMod val="50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/>
              <a:t>解决可靠性优化探索：</a:t>
            </a:r>
            <a:r>
              <a:rPr lang="en-US" altLang="zh-CN" b="1" dirty="0"/>
              <a:t>openEuler+</a:t>
            </a:r>
            <a:r>
              <a:rPr lang="zh-CN" altLang="en-US" b="1" dirty="0"/>
              <a:t>实时虚拟化</a:t>
            </a:r>
          </a:p>
        </p:txBody>
      </p:sp>
      <p:sp>
        <p:nvSpPr>
          <p:cNvPr id="29" name="文本占位符 2">
            <a:extLst>
              <a:ext uri="{FF2B5EF4-FFF2-40B4-BE49-F238E27FC236}">
                <a16:creationId xmlns:a16="http://schemas.microsoft.com/office/drawing/2014/main" id="{6EE1DE93-52A3-48C2-9AE0-436AFA4C59FA}"/>
              </a:ext>
            </a:extLst>
          </p:cNvPr>
          <p:cNvSpPr txBox="1">
            <a:spLocks/>
          </p:cNvSpPr>
          <p:nvPr/>
        </p:nvSpPr>
        <p:spPr>
          <a:xfrm>
            <a:off x="460793" y="1190228"/>
            <a:ext cx="4606507" cy="597949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 algn="l" defTabSz="914400" rtl="0" eaLnBrk="1" latinLnBrk="0" hangingPunct="1">
              <a:lnSpc>
                <a:spcPct val="200000"/>
              </a:lnSpc>
              <a:spcBef>
                <a:spcPts val="0"/>
              </a:spcBef>
              <a:buFont typeface="Wingdings" pitchFamily="2" charset="2"/>
              <a:buChar char="l"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未来面向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IPC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工业控制场景诉求：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  <a:defRPr/>
            </a:pP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4C8A3738-7FB4-47A8-8973-0A53D9EFA752}"/>
              </a:ext>
            </a:extLst>
          </p:cNvPr>
          <p:cNvSpPr/>
          <p:nvPr/>
        </p:nvSpPr>
        <p:spPr>
          <a:xfrm>
            <a:off x="471081" y="1788177"/>
            <a:ext cx="4199692" cy="1670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实时域与非实时域隔离问题：解决非实时域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奔溃导致实时侧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奔溃和信息安全问题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虚拟机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兼容支持其他实时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preempt-rt/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zepher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/rt-thread…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BB2574D2-4F6E-43FA-9C51-98DC4C8DC6F1}"/>
              </a:ext>
            </a:extLst>
          </p:cNvPr>
          <p:cNvGrpSpPr/>
          <p:nvPr/>
        </p:nvGrpSpPr>
        <p:grpSpPr>
          <a:xfrm>
            <a:off x="5716738" y="1689388"/>
            <a:ext cx="5612806" cy="3527588"/>
            <a:chOff x="5211145" y="1778323"/>
            <a:chExt cx="5612806" cy="3527588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564A6D4D-945A-47C7-AF56-1A2F761BBCCD}"/>
                </a:ext>
              </a:extLst>
            </p:cNvPr>
            <p:cNvSpPr/>
            <p:nvPr/>
          </p:nvSpPr>
          <p:spPr>
            <a:xfrm>
              <a:off x="5211145" y="3551646"/>
              <a:ext cx="5584036" cy="898374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FusionOS </a:t>
              </a:r>
              <a:endParaRPr kumimoji="0" lang="zh-CN" altLang="en-US" sz="1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765E3E58-5503-471D-9D20-69DD4ADFC3FD}"/>
                </a:ext>
              </a:extLst>
            </p:cNvPr>
            <p:cNvSpPr/>
            <p:nvPr/>
          </p:nvSpPr>
          <p:spPr>
            <a:xfrm>
              <a:off x="5239899" y="2117413"/>
              <a:ext cx="2947086" cy="823404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Linux/Window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D19BA29C-B2C2-4C9E-911B-F8F707D9B3D5}"/>
                </a:ext>
              </a:extLst>
            </p:cNvPr>
            <p:cNvSpPr/>
            <p:nvPr/>
          </p:nvSpPr>
          <p:spPr>
            <a:xfrm>
              <a:off x="5239899" y="4746002"/>
              <a:ext cx="5584052" cy="559909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硬件</a:t>
              </a: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CE1816D3-E1D5-4E59-A7F2-340D2A59C43B}"/>
                </a:ext>
              </a:extLst>
            </p:cNvPr>
            <p:cNvSpPr/>
            <p:nvPr/>
          </p:nvSpPr>
          <p:spPr>
            <a:xfrm>
              <a:off x="7124548" y="4872385"/>
              <a:ext cx="621437" cy="301841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SSD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326BB0B0-2AE5-4242-9B6B-DA694484E46E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 flipH="1" flipV="1">
              <a:off x="7420797" y="2940818"/>
              <a:ext cx="14470" cy="1931567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2E994C18-ED08-4AA0-ACD1-828035BEBDD8}"/>
                </a:ext>
              </a:extLst>
            </p:cNvPr>
            <p:cNvSpPr txBox="1"/>
            <p:nvPr/>
          </p:nvSpPr>
          <p:spPr>
            <a:xfrm>
              <a:off x="7351829" y="3142045"/>
              <a:ext cx="466794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lstStyle/>
            <a:p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直通</a:t>
              </a: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6B3E0688-8A5C-4436-9C7B-01D8C75AAEDB}"/>
                </a:ext>
              </a:extLst>
            </p:cNvPr>
            <p:cNvSpPr/>
            <p:nvPr/>
          </p:nvSpPr>
          <p:spPr>
            <a:xfrm>
              <a:off x="6252336" y="4872384"/>
              <a:ext cx="621436" cy="301841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网卡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直接箭头连接符 36">
              <a:extLst>
                <a:ext uri="{FF2B5EF4-FFF2-40B4-BE49-F238E27FC236}">
                  <a16:creationId xmlns:a16="http://schemas.microsoft.com/office/drawing/2014/main" id="{32000FDF-2779-4587-92D1-FFAF3382CCBA}"/>
                </a:ext>
              </a:extLst>
            </p:cNvPr>
            <p:cNvCxnSpPr>
              <a:cxnSpLocks/>
              <a:stCxn id="36" idx="0"/>
            </p:cNvCxnSpPr>
            <p:nvPr/>
          </p:nvCxnSpPr>
          <p:spPr>
            <a:xfrm flipH="1" flipV="1">
              <a:off x="6548584" y="2940818"/>
              <a:ext cx="14470" cy="1931566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C2727444-D85E-4BF0-ACF1-F5C000F17FE1}"/>
                </a:ext>
              </a:extLst>
            </p:cNvPr>
            <p:cNvSpPr txBox="1"/>
            <p:nvPr/>
          </p:nvSpPr>
          <p:spPr>
            <a:xfrm>
              <a:off x="5239899" y="2091887"/>
              <a:ext cx="800219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虚拟机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AA63057A-1850-47E4-89A4-E7ACEDA1126D}"/>
                </a:ext>
              </a:extLst>
            </p:cNvPr>
            <p:cNvSpPr txBox="1"/>
            <p:nvPr/>
          </p:nvSpPr>
          <p:spPr>
            <a:xfrm>
              <a:off x="6487211" y="3162854"/>
              <a:ext cx="466794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lstStyle/>
            <a:p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直通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A01F8632-FFDB-416A-9D0E-2512081D1BC5}"/>
                </a:ext>
              </a:extLst>
            </p:cNvPr>
            <p:cNvSpPr/>
            <p:nvPr/>
          </p:nvSpPr>
          <p:spPr>
            <a:xfrm>
              <a:off x="8386056" y="2126149"/>
              <a:ext cx="2437895" cy="814668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Uniproton</a:t>
              </a: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/Preempt-rt/..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81FB0D7A-FEA0-49E5-81AF-5F2938689C34}"/>
                </a:ext>
              </a:extLst>
            </p:cNvPr>
            <p:cNvSpPr txBox="1"/>
            <p:nvPr/>
          </p:nvSpPr>
          <p:spPr>
            <a:xfrm>
              <a:off x="5254282" y="1795924"/>
              <a:ext cx="1085554" cy="338554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非实时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OS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5B8C63AB-7DAE-45CF-8573-98DAD874A4DE}"/>
                </a:ext>
              </a:extLst>
            </p:cNvPr>
            <p:cNvSpPr/>
            <p:nvPr/>
          </p:nvSpPr>
          <p:spPr>
            <a:xfrm>
              <a:off x="8787679" y="4860390"/>
              <a:ext cx="842955" cy="301841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网卡</a:t>
              </a: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5E507385-8A04-4180-AE57-6C3321C4B9A0}"/>
                </a:ext>
              </a:extLst>
            </p:cNvPr>
            <p:cNvSpPr txBox="1"/>
            <p:nvPr/>
          </p:nvSpPr>
          <p:spPr>
            <a:xfrm>
              <a:off x="8310340" y="2066320"/>
              <a:ext cx="800219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虚拟机</a:t>
              </a: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4965A77B-28CF-45AD-A63C-1723C13325F0}"/>
                </a:ext>
              </a:extLst>
            </p:cNvPr>
            <p:cNvSpPr/>
            <p:nvPr/>
          </p:nvSpPr>
          <p:spPr>
            <a:xfrm>
              <a:off x="9839318" y="4860390"/>
              <a:ext cx="719986" cy="301841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SSD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7CAFA70F-7C71-447E-AE69-1FE2980C8040}"/>
                </a:ext>
              </a:extLst>
            </p:cNvPr>
            <p:cNvSpPr/>
            <p:nvPr/>
          </p:nvSpPr>
          <p:spPr>
            <a:xfrm>
              <a:off x="6753745" y="3783692"/>
              <a:ext cx="2390373" cy="410895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实时虚拟化</a:t>
              </a:r>
            </a:p>
          </p:txBody>
        </p:sp>
        <p:cxnSp>
          <p:nvCxnSpPr>
            <p:cNvPr id="47" name="直接箭头连接符 46">
              <a:extLst>
                <a:ext uri="{FF2B5EF4-FFF2-40B4-BE49-F238E27FC236}">
                  <a16:creationId xmlns:a16="http://schemas.microsoft.com/office/drawing/2014/main" id="{3DE2E991-B50D-42F8-A1E2-7052CB8AEF63}"/>
                </a:ext>
              </a:extLst>
            </p:cNvPr>
            <p:cNvCxnSpPr>
              <a:cxnSpLocks/>
              <a:stCxn id="45" idx="0"/>
            </p:cNvCxnSpPr>
            <p:nvPr/>
          </p:nvCxnSpPr>
          <p:spPr>
            <a:xfrm flipH="1" flipV="1">
              <a:off x="10183095" y="2940818"/>
              <a:ext cx="16216" cy="1919572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48" name="直接箭头连接符 47">
              <a:extLst>
                <a:ext uri="{FF2B5EF4-FFF2-40B4-BE49-F238E27FC236}">
                  <a16:creationId xmlns:a16="http://schemas.microsoft.com/office/drawing/2014/main" id="{C6961B85-1EE1-465E-8FE0-0ADE01975871}"/>
                </a:ext>
              </a:extLst>
            </p:cNvPr>
            <p:cNvCxnSpPr>
              <a:cxnSpLocks/>
              <a:stCxn id="42" idx="0"/>
            </p:cNvCxnSpPr>
            <p:nvPr/>
          </p:nvCxnSpPr>
          <p:spPr>
            <a:xfrm flipV="1">
              <a:off x="9209157" y="2923286"/>
              <a:ext cx="0" cy="1937104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BAA195CE-19FD-4B44-885A-07094C1BE29B}"/>
                </a:ext>
              </a:extLst>
            </p:cNvPr>
            <p:cNvSpPr txBox="1"/>
            <p:nvPr/>
          </p:nvSpPr>
          <p:spPr>
            <a:xfrm>
              <a:off x="10126644" y="3119000"/>
              <a:ext cx="466794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lstStyle/>
            <a:p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直通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29AB91FF-937A-4BDC-8E61-CBEE4332C0A4}"/>
                </a:ext>
              </a:extLst>
            </p:cNvPr>
            <p:cNvSpPr txBox="1"/>
            <p:nvPr/>
          </p:nvSpPr>
          <p:spPr>
            <a:xfrm>
              <a:off x="9144118" y="3115201"/>
              <a:ext cx="466794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>
              <a:spAutoFit/>
            </a:bodyPr>
            <a:lstStyle/>
            <a:p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直通</a:t>
              </a: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C061A415-403B-4247-A0E0-3564A3971B8B}"/>
                </a:ext>
              </a:extLst>
            </p:cNvPr>
            <p:cNvSpPr txBox="1"/>
            <p:nvPr/>
          </p:nvSpPr>
          <p:spPr>
            <a:xfrm>
              <a:off x="8291961" y="1778323"/>
              <a:ext cx="880369" cy="338554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实时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OS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2" name="文本占位符 2">
            <a:extLst>
              <a:ext uri="{FF2B5EF4-FFF2-40B4-BE49-F238E27FC236}">
                <a16:creationId xmlns:a16="http://schemas.microsoft.com/office/drawing/2014/main" id="{08199B0F-EF18-46AE-938F-DFE1BED85863}"/>
              </a:ext>
            </a:extLst>
          </p:cNvPr>
          <p:cNvSpPr txBox="1">
            <a:spLocks/>
          </p:cNvSpPr>
          <p:nvPr/>
        </p:nvSpPr>
        <p:spPr>
          <a:xfrm>
            <a:off x="527606" y="3757083"/>
            <a:ext cx="4606507" cy="597949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 algn="l" defTabSz="914400" rtl="0" eaLnBrk="1" latinLnBrk="0" hangingPunct="1">
              <a:lnSpc>
                <a:spcPct val="200000"/>
              </a:lnSpc>
              <a:spcBef>
                <a:spcPts val="0"/>
              </a:spcBef>
              <a:buFont typeface="Wingdings" pitchFamily="2" charset="2"/>
              <a:buChar char="l"/>
              <a:defRPr sz="1600" b="1" i="0" kern="120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实时虚拟化方案设想：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  <a:defRPr/>
            </a:pP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F39E6FDD-A5CB-4DCA-870C-0F4825EEC7BE}"/>
              </a:ext>
            </a:extLst>
          </p:cNvPr>
          <p:cNvSpPr/>
          <p:nvPr/>
        </p:nvSpPr>
        <p:spPr>
          <a:xfrm>
            <a:off x="546078" y="4381940"/>
            <a:ext cx="4199692" cy="1670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基于已有的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KVM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XEN?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，利用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PCI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设备直通方法解决设备访问导致的时延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解决所有导致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VM-EXIT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的虚拟化处理：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中断直通、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IPI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直通、时钟直通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9380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矩形 57">
            <a:extLst>
              <a:ext uri="{FF2B5EF4-FFF2-40B4-BE49-F238E27FC236}">
                <a16:creationId xmlns:a16="http://schemas.microsoft.com/office/drawing/2014/main" id="{8F006A1F-D036-4DA5-B13F-EBE0E187A64B}"/>
              </a:ext>
            </a:extLst>
          </p:cNvPr>
          <p:cNvSpPr/>
          <p:nvPr/>
        </p:nvSpPr>
        <p:spPr>
          <a:xfrm flipV="1">
            <a:off x="622806" y="2147840"/>
            <a:ext cx="5046258" cy="3369392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CDCDD">
                  <a:alpha val="56000"/>
                </a:srgbClr>
              </a:gs>
            </a:gsLst>
            <a:lin ang="5400000" scaled="0"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666666">
                  <a:lumMod val="50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b="1" dirty="0"/>
              <a:t>实时</a:t>
            </a:r>
            <a:r>
              <a:rPr kumimoji="1" lang="en-US" altLang="zh-CN" b="1" dirty="0"/>
              <a:t>OS</a:t>
            </a:r>
            <a:r>
              <a:rPr kumimoji="1" lang="zh-CN" altLang="en-US" b="1" dirty="0"/>
              <a:t>与非实时</a:t>
            </a:r>
            <a:r>
              <a:rPr kumimoji="1" lang="en-US" altLang="zh-CN" b="1" dirty="0"/>
              <a:t>OS</a:t>
            </a:r>
            <a:r>
              <a:rPr kumimoji="1" lang="zh-CN" altLang="en-US" b="1" dirty="0"/>
              <a:t>间通信优化</a:t>
            </a:r>
            <a:endParaRPr lang="zh-CN" altLang="en-US" b="1" dirty="0"/>
          </a:p>
        </p:txBody>
      </p:sp>
      <p:sp>
        <p:nvSpPr>
          <p:cNvPr id="32" name="灯片编号占位符 1">
            <a:extLst>
              <a:ext uri="{FF2B5EF4-FFF2-40B4-BE49-F238E27FC236}">
                <a16:creationId xmlns:a16="http://schemas.microsoft.com/office/drawing/2014/main" id="{14DFAF43-362E-497D-B445-7B2F2CA5F015}"/>
              </a:ext>
            </a:extLst>
          </p:cNvPr>
          <p:cNvSpPr txBox="1">
            <a:spLocks/>
          </p:cNvSpPr>
          <p:nvPr/>
        </p:nvSpPr>
        <p:spPr>
          <a:xfrm>
            <a:off x="622806" y="5973887"/>
            <a:ext cx="379156" cy="365125"/>
          </a:xfrm>
          <a:prstGeom prst="rect">
            <a:avLst/>
          </a:prstGeom>
        </p:spPr>
        <p:txBody>
          <a:bodyPr anchor="ctr" anchorCtr="1"/>
          <a:lstStyle>
            <a:defPPr>
              <a:defRPr lang="zh-CN"/>
            </a:defPPr>
            <a:lvl1pPr marL="0" algn="ctr" defTabSz="914400" rtl="0" eaLnBrk="1" latinLnBrk="0" hangingPunct="1">
              <a:defRPr sz="600" b="0" i="0" kern="1200">
                <a:solidFill>
                  <a:srgbClr val="002FA7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65EB1C3-3A1F-5444-83DA-CFB0D9AA77F2}" type="slidenum">
              <a:rPr kumimoji="1" lang="zh-CN" altLang="en-US" sz="6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1" lang="zh-CN" altLang="en-US" sz="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Microsoft YaHei" panose="020B0503020204020204" pitchFamily="34" charset="-122"/>
              <a:ea typeface="Microsoft YaHei" panose="020B0503020204020204" pitchFamily="34" charset="-122"/>
              <a:cs typeface="+mn-cs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1E076749-DE2F-4D95-9727-1F551BA06E18}"/>
              </a:ext>
            </a:extLst>
          </p:cNvPr>
          <p:cNvSpPr/>
          <p:nvPr/>
        </p:nvSpPr>
        <p:spPr>
          <a:xfrm>
            <a:off x="658203" y="1062886"/>
            <a:ext cx="5046258" cy="1031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非实时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和实时域之间存在通信诉求，比如控制伺服电机命令下发，数据采集等。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非实时域与实时域资源存在共享抢占问题，导致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见通信时延不稳定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4" name="图表 33">
            <a:extLst>
              <a:ext uri="{FF2B5EF4-FFF2-40B4-BE49-F238E27FC236}">
                <a16:creationId xmlns:a16="http://schemas.microsoft.com/office/drawing/2014/main" id="{A945160D-C14E-4D84-AB1A-CB15B9186B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0155111"/>
              </p:ext>
            </p:extLst>
          </p:nvPr>
        </p:nvGraphicFramePr>
        <p:xfrm>
          <a:off x="6308860" y="4483913"/>
          <a:ext cx="4585746" cy="175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5" name="矩形 34">
            <a:extLst>
              <a:ext uri="{FF2B5EF4-FFF2-40B4-BE49-F238E27FC236}">
                <a16:creationId xmlns:a16="http://schemas.microsoft.com/office/drawing/2014/main" id="{C3428139-73A2-4B99-8972-2FCBCE37A944}"/>
              </a:ext>
            </a:extLst>
          </p:cNvPr>
          <p:cNvSpPr/>
          <p:nvPr/>
        </p:nvSpPr>
        <p:spPr>
          <a:xfrm>
            <a:off x="6139404" y="793988"/>
            <a:ext cx="516795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抢占影响时延和稳定性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通过设置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micad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为高优先级任务或设置为实时任务，或者进行隔离绑核方式解决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2" name="图表 41">
            <a:extLst>
              <a:ext uri="{FF2B5EF4-FFF2-40B4-BE49-F238E27FC236}">
                <a16:creationId xmlns:a16="http://schemas.microsoft.com/office/drawing/2014/main" id="{C578440E-E389-4516-917C-BA19BAA3C3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851879"/>
              </p:ext>
            </p:extLst>
          </p:nvPr>
        </p:nvGraphicFramePr>
        <p:xfrm>
          <a:off x="6194105" y="1484784"/>
          <a:ext cx="5167950" cy="21721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3" name="矩形 42">
            <a:extLst>
              <a:ext uri="{FF2B5EF4-FFF2-40B4-BE49-F238E27FC236}">
                <a16:creationId xmlns:a16="http://schemas.microsoft.com/office/drawing/2014/main" id="{25439EBC-AC55-4E3C-A903-484340C17809}"/>
              </a:ext>
            </a:extLst>
          </p:cNvPr>
          <p:cNvSpPr/>
          <p:nvPr/>
        </p:nvSpPr>
        <p:spPr>
          <a:xfrm>
            <a:off x="6139404" y="3873324"/>
            <a:ext cx="522265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L3cache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和内存带宽抢占会影响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间通信时延稳定性：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借助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mpam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ARM64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）或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RDT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Intel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）实现内存带宽限制或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CACHE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隔离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BCE836F-E14A-4B37-BA1E-F84D448C6BAC}"/>
              </a:ext>
            </a:extLst>
          </p:cNvPr>
          <p:cNvGrpSpPr/>
          <p:nvPr/>
        </p:nvGrpSpPr>
        <p:grpSpPr>
          <a:xfrm>
            <a:off x="1074501" y="2331830"/>
            <a:ext cx="4213661" cy="2980315"/>
            <a:chOff x="658203" y="2094609"/>
            <a:chExt cx="4655786" cy="3293029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0E21A63C-352A-4658-B96F-233A7278CEA6}"/>
                </a:ext>
              </a:extLst>
            </p:cNvPr>
            <p:cNvSpPr/>
            <p:nvPr/>
          </p:nvSpPr>
          <p:spPr>
            <a:xfrm>
              <a:off x="3841679" y="2094609"/>
              <a:ext cx="1472310" cy="2627510"/>
            </a:xfrm>
            <a:prstGeom prst="rect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实时侧</a:t>
              </a: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618D7A3A-DC13-4788-8929-9FCB13903CE7}"/>
                </a:ext>
              </a:extLst>
            </p:cNvPr>
            <p:cNvSpPr/>
            <p:nvPr/>
          </p:nvSpPr>
          <p:spPr>
            <a:xfrm>
              <a:off x="658203" y="2094609"/>
              <a:ext cx="2932066" cy="2627510"/>
            </a:xfrm>
            <a:prstGeom prst="rect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非实时</a:t>
              </a:r>
              <a:r>
                <a:rPr kumimoji="0" lang="en-US" altLang="zh-CN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Linux</a:t>
              </a: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侧</a:t>
              </a:r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37760AD3-CF8C-4477-971B-5DF2C07B1C74}"/>
                </a:ext>
              </a:extLst>
            </p:cNvPr>
            <p:cNvSpPr/>
            <p:nvPr/>
          </p:nvSpPr>
          <p:spPr>
            <a:xfrm>
              <a:off x="673448" y="4921499"/>
              <a:ext cx="2916821" cy="449345"/>
            </a:xfrm>
            <a:prstGeom prst="rect">
              <a:avLst/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CPU0~3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D8D109F9-112B-4169-814E-947324D42CC5}"/>
                </a:ext>
              </a:extLst>
            </p:cNvPr>
            <p:cNvSpPr/>
            <p:nvPr/>
          </p:nvSpPr>
          <p:spPr>
            <a:xfrm>
              <a:off x="978244" y="2721091"/>
              <a:ext cx="1221177" cy="392608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Stress-ng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563072B3-EF30-4048-A054-462F5A454754}"/>
                </a:ext>
              </a:extLst>
            </p:cNvPr>
            <p:cNvSpPr txBox="1"/>
            <p:nvPr/>
          </p:nvSpPr>
          <p:spPr>
            <a:xfrm>
              <a:off x="2982531" y="3236356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1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直通</a:t>
              </a: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89571875-081A-466E-9131-19366712B512}"/>
                </a:ext>
              </a:extLst>
            </p:cNvPr>
            <p:cNvSpPr/>
            <p:nvPr/>
          </p:nvSpPr>
          <p:spPr>
            <a:xfrm>
              <a:off x="2674840" y="2938542"/>
              <a:ext cx="878439" cy="823404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micad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96BB0EF6-A089-44EB-90FF-ECC1ED77625B}"/>
                </a:ext>
              </a:extLst>
            </p:cNvPr>
            <p:cNvSpPr/>
            <p:nvPr/>
          </p:nvSpPr>
          <p:spPr>
            <a:xfrm>
              <a:off x="4028697" y="2955459"/>
              <a:ext cx="1102000" cy="823404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uniproton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19B12C74-1B4F-449A-81C9-2419FA27B2C6}"/>
                </a:ext>
              </a:extLst>
            </p:cNvPr>
            <p:cNvSpPr/>
            <p:nvPr/>
          </p:nvSpPr>
          <p:spPr>
            <a:xfrm>
              <a:off x="3845299" y="4938293"/>
              <a:ext cx="1468690" cy="449345"/>
            </a:xfrm>
            <a:prstGeom prst="rect">
              <a:avLst/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CPU6~7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275B57D0-BB2D-4C4A-9542-0527D1687169}"/>
                </a:ext>
              </a:extLst>
            </p:cNvPr>
            <p:cNvSpPr/>
            <p:nvPr/>
          </p:nvSpPr>
          <p:spPr>
            <a:xfrm>
              <a:off x="3449325" y="3995037"/>
              <a:ext cx="586062" cy="470836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共享内存</a:t>
              </a:r>
            </a:p>
          </p:txBody>
        </p:sp>
        <p:cxnSp>
          <p:nvCxnSpPr>
            <p:cNvPr id="45" name="连接符: 肘形 44">
              <a:extLst>
                <a:ext uri="{FF2B5EF4-FFF2-40B4-BE49-F238E27FC236}">
                  <a16:creationId xmlns:a16="http://schemas.microsoft.com/office/drawing/2014/main" id="{A0EDDF4F-3CE9-4F8F-8AEE-ABA3A1E6848E}"/>
                </a:ext>
              </a:extLst>
            </p:cNvPr>
            <p:cNvCxnSpPr>
              <a:cxnSpLocks/>
              <a:stCxn id="39" idx="2"/>
              <a:endCxn id="44" idx="1"/>
            </p:cNvCxnSpPr>
            <p:nvPr/>
          </p:nvCxnSpPr>
          <p:spPr>
            <a:xfrm rot="16200000" flipH="1">
              <a:off x="3047438" y="3828567"/>
              <a:ext cx="468509" cy="335265"/>
            </a:xfrm>
            <a:prstGeom prst="bentConnector2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 w="med" len="med"/>
              <a:tailEnd type="triangle" w="med" len="med"/>
            </a:ln>
            <a:effectLst/>
          </p:spPr>
        </p:cxnSp>
        <p:cxnSp>
          <p:nvCxnSpPr>
            <p:cNvPr id="46" name="连接符: 肘形 45">
              <a:extLst>
                <a:ext uri="{FF2B5EF4-FFF2-40B4-BE49-F238E27FC236}">
                  <a16:creationId xmlns:a16="http://schemas.microsoft.com/office/drawing/2014/main" id="{B17CC275-32E7-4D0E-8EF6-E9F2DB66E84C}"/>
                </a:ext>
              </a:extLst>
            </p:cNvPr>
            <p:cNvCxnSpPr>
              <a:cxnSpLocks/>
              <a:stCxn id="40" idx="2"/>
              <a:endCxn id="44" idx="3"/>
            </p:cNvCxnSpPr>
            <p:nvPr/>
          </p:nvCxnSpPr>
          <p:spPr>
            <a:xfrm rot="5400000">
              <a:off x="4081746" y="3732504"/>
              <a:ext cx="451592" cy="544310"/>
            </a:xfrm>
            <a:prstGeom prst="bentConnector2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47" name="矩形: 圆角 46">
              <a:extLst>
                <a:ext uri="{FF2B5EF4-FFF2-40B4-BE49-F238E27FC236}">
                  <a16:creationId xmlns:a16="http://schemas.microsoft.com/office/drawing/2014/main" id="{341D37F8-D24D-4D78-B32A-D1B9C4642964}"/>
                </a:ext>
              </a:extLst>
            </p:cNvPr>
            <p:cNvSpPr/>
            <p:nvPr/>
          </p:nvSpPr>
          <p:spPr>
            <a:xfrm>
              <a:off x="3553279" y="2471391"/>
              <a:ext cx="586062" cy="252702"/>
            </a:xfrm>
            <a:prstGeom prst="roundRect">
              <a:avLst>
                <a:gd name="adj" fmla="val 0"/>
              </a:avLst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通知</a:t>
              </a:r>
            </a:p>
          </p:txBody>
        </p:sp>
        <p:cxnSp>
          <p:nvCxnSpPr>
            <p:cNvPr id="48" name="连接符: 肘形 47">
              <a:extLst>
                <a:ext uri="{FF2B5EF4-FFF2-40B4-BE49-F238E27FC236}">
                  <a16:creationId xmlns:a16="http://schemas.microsoft.com/office/drawing/2014/main" id="{9704C5FC-16D7-4330-8B55-BF37D464C42E}"/>
                </a:ext>
              </a:extLst>
            </p:cNvPr>
            <p:cNvCxnSpPr>
              <a:cxnSpLocks/>
              <a:stCxn id="39" idx="0"/>
              <a:endCxn id="47" idx="1"/>
            </p:cNvCxnSpPr>
            <p:nvPr/>
          </p:nvCxnSpPr>
          <p:spPr>
            <a:xfrm rot="5400000" flipH="1" flipV="1">
              <a:off x="3163269" y="2548533"/>
              <a:ext cx="340800" cy="439219"/>
            </a:xfrm>
            <a:prstGeom prst="bentConnector2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cxnSp>
          <p:nvCxnSpPr>
            <p:cNvPr id="49" name="连接符: 肘形 48">
              <a:extLst>
                <a:ext uri="{FF2B5EF4-FFF2-40B4-BE49-F238E27FC236}">
                  <a16:creationId xmlns:a16="http://schemas.microsoft.com/office/drawing/2014/main" id="{F342F5AD-008F-4B9D-A747-F189159EE851}"/>
                </a:ext>
              </a:extLst>
            </p:cNvPr>
            <p:cNvCxnSpPr>
              <a:cxnSpLocks/>
              <a:stCxn id="47" idx="3"/>
              <a:endCxn id="40" idx="0"/>
            </p:cNvCxnSpPr>
            <p:nvPr/>
          </p:nvCxnSpPr>
          <p:spPr>
            <a:xfrm>
              <a:off x="4139341" y="2597742"/>
              <a:ext cx="440356" cy="357717"/>
            </a:xfrm>
            <a:prstGeom prst="bentConnector2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69DC6ADA-51AD-41F3-970F-C7A13AA07AA0}"/>
                </a:ext>
              </a:extLst>
            </p:cNvPr>
            <p:cNvSpPr/>
            <p:nvPr/>
          </p:nvSpPr>
          <p:spPr>
            <a:xfrm>
              <a:off x="978244" y="3265600"/>
              <a:ext cx="1221178" cy="502920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4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应用</a:t>
              </a:r>
            </a:p>
          </p:txBody>
        </p:sp>
        <p:cxnSp>
          <p:nvCxnSpPr>
            <p:cNvPr id="51" name="连接符: 肘形 50">
              <a:extLst>
                <a:ext uri="{FF2B5EF4-FFF2-40B4-BE49-F238E27FC236}">
                  <a16:creationId xmlns:a16="http://schemas.microsoft.com/office/drawing/2014/main" id="{CFBB953C-5AE1-4079-9FD2-BF687D2ADFB8}"/>
                </a:ext>
              </a:extLst>
            </p:cNvPr>
            <p:cNvCxnSpPr>
              <a:cxnSpLocks/>
              <a:stCxn id="54" idx="3"/>
              <a:endCxn id="39" idx="1"/>
            </p:cNvCxnSpPr>
            <p:nvPr/>
          </p:nvCxnSpPr>
          <p:spPr>
            <a:xfrm flipV="1">
              <a:off x="2087642" y="3350244"/>
              <a:ext cx="587198" cy="481851"/>
            </a:xfrm>
            <a:prstGeom prst="bentConnector3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EA1B0123-E645-4465-B5BC-A4054F606DBE}"/>
                </a:ext>
              </a:extLst>
            </p:cNvPr>
            <p:cNvSpPr txBox="1"/>
            <p:nvPr/>
          </p:nvSpPr>
          <p:spPr>
            <a:xfrm>
              <a:off x="2825886" y="3865685"/>
              <a:ext cx="64633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数据流</a:t>
              </a: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3CC7AB73-F245-49C2-A64C-1A4F09709701}"/>
                </a:ext>
              </a:extLst>
            </p:cNvPr>
            <p:cNvSpPr txBox="1"/>
            <p:nvPr/>
          </p:nvSpPr>
          <p:spPr>
            <a:xfrm>
              <a:off x="3055647" y="2348397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中断</a:t>
              </a: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72308131-AFA7-42FB-ACEA-3193812A2BC5}"/>
                </a:ext>
              </a:extLst>
            </p:cNvPr>
            <p:cNvSpPr/>
            <p:nvPr/>
          </p:nvSpPr>
          <p:spPr>
            <a:xfrm>
              <a:off x="1202168" y="3625483"/>
              <a:ext cx="885474" cy="413224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send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55" name="文本框 54">
            <a:extLst>
              <a:ext uri="{FF2B5EF4-FFF2-40B4-BE49-F238E27FC236}">
                <a16:creationId xmlns:a16="http://schemas.microsoft.com/office/drawing/2014/main" id="{587C2744-E8BF-4021-89A0-F3DE7BEB70C2}"/>
              </a:ext>
            </a:extLst>
          </p:cNvPr>
          <p:cNvSpPr txBox="1"/>
          <p:nvPr/>
        </p:nvSpPr>
        <p:spPr>
          <a:xfrm>
            <a:off x="802141" y="5671015"/>
            <a:ext cx="5089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测试：通过在非实时侧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stress-ng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加压模拟非实施侧的业务干扰</a:t>
            </a:r>
          </a:p>
        </p:txBody>
      </p:sp>
    </p:spTree>
    <p:extLst>
      <p:ext uri="{BB962C8B-B14F-4D97-AF65-F5344CB8AC3E}">
        <p14:creationId xmlns:p14="http://schemas.microsoft.com/office/powerpoint/2010/main" val="2232422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矩形 93">
            <a:extLst>
              <a:ext uri="{FF2B5EF4-FFF2-40B4-BE49-F238E27FC236}">
                <a16:creationId xmlns:a16="http://schemas.microsoft.com/office/drawing/2014/main" id="{430B78B0-8CED-4B5B-B2F4-90367908DBA4}"/>
              </a:ext>
            </a:extLst>
          </p:cNvPr>
          <p:cNvSpPr/>
          <p:nvPr/>
        </p:nvSpPr>
        <p:spPr>
          <a:xfrm flipV="1">
            <a:off x="6323172" y="1269720"/>
            <a:ext cx="5038874" cy="410349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CDCDD">
                  <a:alpha val="56000"/>
                </a:srgbClr>
              </a:gs>
            </a:gsLst>
            <a:lin ang="5400000" scaled="0"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666666">
                  <a:lumMod val="50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/>
              <a:t>实时</a:t>
            </a:r>
            <a:r>
              <a:rPr lang="en-US" altLang="zh-CN" b="1" dirty="0"/>
              <a:t>OS</a:t>
            </a:r>
            <a:r>
              <a:rPr lang="zh-CN" altLang="en-US" b="1" dirty="0"/>
              <a:t>解决工业总线网络通信时延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4B40C2F8-A914-4993-9124-5AC2E04D2B9D}"/>
              </a:ext>
            </a:extLst>
          </p:cNvPr>
          <p:cNvSpPr txBox="1"/>
          <p:nvPr/>
        </p:nvSpPr>
        <p:spPr>
          <a:xfrm>
            <a:off x="6499810" y="1347714"/>
            <a:ext cx="4663380" cy="34009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系统方案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工控中伺服电机控制对端到端时延敏感，因此需要在实时域中支持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EtherCAT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主站</a:t>
            </a:r>
            <a:r>
              <a:rPr lang="zh-CN" altLang="en-US" sz="1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直接经过网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卡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通信，减少通过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侧转发带来的时延。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数据面直通优化：</a:t>
            </a:r>
            <a:endParaRPr lang="en-US" altLang="zh-CN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借助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侧驱动框架实现网卡设备状态初始化，</a:t>
            </a:r>
            <a:r>
              <a:rPr lang="en-US" altLang="zh-CN" sz="1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Uniproton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侧仅做数据面读写</a:t>
            </a:r>
          </a:p>
          <a:p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E04869D0-C639-404F-90D3-6021DDCD9B61}"/>
              </a:ext>
            </a:extLst>
          </p:cNvPr>
          <p:cNvGrpSpPr/>
          <p:nvPr/>
        </p:nvGrpSpPr>
        <p:grpSpPr>
          <a:xfrm>
            <a:off x="407543" y="1324402"/>
            <a:ext cx="5507223" cy="4770536"/>
            <a:chOff x="407543" y="2335974"/>
            <a:chExt cx="5507223" cy="3758963"/>
          </a:xfrm>
        </p:grpSpPr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29369A3B-615F-4FCE-B7EE-A07F5943B9F2}"/>
                </a:ext>
              </a:extLst>
            </p:cNvPr>
            <p:cNvGrpSpPr/>
            <p:nvPr/>
          </p:nvGrpSpPr>
          <p:grpSpPr>
            <a:xfrm>
              <a:off x="3714992" y="5607505"/>
              <a:ext cx="790831" cy="487432"/>
              <a:chOff x="1419889" y="4437112"/>
              <a:chExt cx="802958" cy="491767"/>
            </a:xfrm>
            <a:noFill/>
          </p:grpSpPr>
          <p:pic>
            <p:nvPicPr>
              <p:cNvPr id="89" name="Picture 10" descr="电动机电气计算机图标步进电机接线图符号PNG图片素材下载_图片编号2151052-PNG素材网">
                <a:extLst>
                  <a:ext uri="{FF2B5EF4-FFF2-40B4-BE49-F238E27FC236}">
                    <a16:creationId xmlns:a16="http://schemas.microsoft.com/office/drawing/2014/main" id="{90E4D5E4-9051-4A49-A842-F26C7995697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srgbClr val="E7E6E6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9760" b="20039"/>
              <a:stretch/>
            </p:blipFill>
            <p:spPr bwMode="auto">
              <a:xfrm>
                <a:off x="1836887" y="4604046"/>
                <a:ext cx="385960" cy="324833"/>
              </a:xfrm>
              <a:prstGeom prst="rect">
                <a:avLst/>
              </a:prstGeom>
              <a:grpFill/>
              <a:ln>
                <a:noFill/>
              </a:ln>
              <a:extLst/>
            </p:spPr>
          </p:pic>
          <p:pic>
            <p:nvPicPr>
              <p:cNvPr id="90" name="图形 89">
                <a:extLst>
                  <a:ext uri="{FF2B5EF4-FFF2-40B4-BE49-F238E27FC236}">
                    <a16:creationId xmlns:a16="http://schemas.microsoft.com/office/drawing/2014/main" id="{013A0F98-E80F-4D9A-950B-398EF9A97A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419889" y="4604046"/>
                <a:ext cx="290775" cy="316704"/>
              </a:xfrm>
              <a:prstGeom prst="rect">
                <a:avLst/>
              </a:prstGeom>
            </p:spPr>
          </p:pic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C1E35400-8D2D-4572-897D-7D75D0FBEA20}"/>
                  </a:ext>
                </a:extLst>
              </p:cNvPr>
              <p:cNvCxnSpPr>
                <a:cxnSpLocks/>
                <a:endCxn id="90" idx="0"/>
              </p:cNvCxnSpPr>
              <p:nvPr/>
            </p:nvCxnSpPr>
            <p:spPr>
              <a:xfrm>
                <a:off x="1565276" y="4441058"/>
                <a:ext cx="1" cy="162988"/>
              </a:xfrm>
              <a:prstGeom prst="line">
                <a:avLst/>
              </a:prstGeom>
              <a:grp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92" name="直接连接符 91">
                <a:extLst>
                  <a:ext uri="{FF2B5EF4-FFF2-40B4-BE49-F238E27FC236}">
                    <a16:creationId xmlns:a16="http://schemas.microsoft.com/office/drawing/2014/main" id="{F833AD48-57FE-4D90-9180-54B159A9B0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63551" y="4437112"/>
                <a:ext cx="1" cy="162988"/>
              </a:xfrm>
              <a:prstGeom prst="line">
                <a:avLst/>
              </a:prstGeom>
              <a:grp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93" name="直接连接符 92">
                <a:extLst>
                  <a:ext uri="{FF2B5EF4-FFF2-40B4-BE49-F238E27FC236}">
                    <a16:creationId xmlns:a16="http://schemas.microsoft.com/office/drawing/2014/main" id="{A66E73F4-6E34-41C1-AA33-6431A9A1A71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5276" y="4437112"/>
                <a:ext cx="487577" cy="0"/>
              </a:xfrm>
              <a:prstGeom prst="line">
                <a:avLst/>
              </a:prstGeom>
              <a:grpFill/>
              <a:ln w="1905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C28F0891-3495-4498-9ACF-ED6EF5833AB8}"/>
                </a:ext>
              </a:extLst>
            </p:cNvPr>
            <p:cNvSpPr txBox="1"/>
            <p:nvPr/>
          </p:nvSpPr>
          <p:spPr>
            <a:xfrm>
              <a:off x="4079903" y="5240295"/>
              <a:ext cx="809363" cy="206137"/>
            </a:xfrm>
            <a:prstGeom prst="rect">
              <a:avLst/>
            </a:prstGeom>
            <a:noFill/>
            <a:ln>
              <a:noFill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EtherCAT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3" name="直接箭头连接符 52">
              <a:extLst>
                <a:ext uri="{FF2B5EF4-FFF2-40B4-BE49-F238E27FC236}">
                  <a16:creationId xmlns:a16="http://schemas.microsoft.com/office/drawing/2014/main" id="{51CB35FF-2BF4-4259-A4DA-D7362FC9909F}"/>
                </a:ext>
              </a:extLst>
            </p:cNvPr>
            <p:cNvCxnSpPr>
              <a:cxnSpLocks/>
              <a:stCxn id="56" idx="2"/>
            </p:cNvCxnSpPr>
            <p:nvPr/>
          </p:nvCxnSpPr>
          <p:spPr>
            <a:xfrm flipH="1">
              <a:off x="4136310" y="5088048"/>
              <a:ext cx="994" cy="519457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54" name="流程图: 过程 53">
              <a:extLst>
                <a:ext uri="{FF2B5EF4-FFF2-40B4-BE49-F238E27FC236}">
                  <a16:creationId xmlns:a16="http://schemas.microsoft.com/office/drawing/2014/main" id="{00C0EC5E-209E-4D6E-82F2-DAA2DCBB2112}"/>
                </a:ext>
              </a:extLst>
            </p:cNvPr>
            <p:cNvSpPr/>
            <p:nvPr/>
          </p:nvSpPr>
          <p:spPr>
            <a:xfrm>
              <a:off x="414653" y="4681396"/>
              <a:ext cx="5500113" cy="519456"/>
            </a:xfrm>
            <a:prstGeom prst="flowChartProcess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IPC</a:t>
              </a:r>
              <a:endParaRPr kumimoji="0" lang="en-US" altLang="zh-CN" sz="1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39036E46-A17A-4A40-AAE3-29B912CC427F}"/>
                </a:ext>
              </a:extLst>
            </p:cNvPr>
            <p:cNvSpPr/>
            <p:nvPr/>
          </p:nvSpPr>
          <p:spPr>
            <a:xfrm>
              <a:off x="1278266" y="4776621"/>
              <a:ext cx="1042852" cy="339696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0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ARM/x86</a:t>
              </a:r>
              <a:endParaRPr kumimoji="0" lang="zh-CN" altLang="en-US" sz="1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F6B5FBF3-4FB5-47D7-B59A-3016B8C9A052}"/>
                </a:ext>
              </a:extLst>
            </p:cNvPr>
            <p:cNvSpPr/>
            <p:nvPr/>
          </p:nvSpPr>
          <p:spPr>
            <a:xfrm>
              <a:off x="3480294" y="4825647"/>
              <a:ext cx="1314020" cy="262401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网卡</a:t>
              </a:r>
            </a:p>
          </p:txBody>
        </p:sp>
        <p:sp>
          <p:nvSpPr>
            <p:cNvPr id="57" name="流程图: 过程 56">
              <a:extLst>
                <a:ext uri="{FF2B5EF4-FFF2-40B4-BE49-F238E27FC236}">
                  <a16:creationId xmlns:a16="http://schemas.microsoft.com/office/drawing/2014/main" id="{D2B0F995-3082-4416-AC11-776C0C59E02C}"/>
                </a:ext>
              </a:extLst>
            </p:cNvPr>
            <p:cNvSpPr/>
            <p:nvPr/>
          </p:nvSpPr>
          <p:spPr>
            <a:xfrm>
              <a:off x="2925042" y="2335974"/>
              <a:ext cx="2883101" cy="2011505"/>
            </a:xfrm>
            <a:prstGeom prst="flowChartProcess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实</a:t>
              </a:r>
              <a:r>
                <a:rPr kumimoji="0" lang="zh-CN" altLang="en-US" sz="11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时域</a:t>
              </a:r>
              <a:r>
                <a:rPr kumimoji="0" lang="en-US" altLang="zh-CN" sz="11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Uniproton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58" name="矩形 57">
              <a:extLst>
                <a:ext uri="{FF2B5EF4-FFF2-40B4-BE49-F238E27FC236}">
                  <a16:creationId xmlns:a16="http://schemas.microsoft.com/office/drawing/2014/main" id="{8589E1A7-6DDA-46B0-A9B1-065CE8E647EE}"/>
                </a:ext>
              </a:extLst>
            </p:cNvPr>
            <p:cNvSpPr/>
            <p:nvPr/>
          </p:nvSpPr>
          <p:spPr>
            <a:xfrm>
              <a:off x="3503886" y="2600299"/>
              <a:ext cx="2157460" cy="248118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运动控制应用</a:t>
              </a:r>
            </a:p>
          </p:txBody>
        </p:sp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6A833B71-1F8B-4474-A79E-BCF8563E0384}"/>
                </a:ext>
              </a:extLst>
            </p:cNvPr>
            <p:cNvSpPr/>
            <p:nvPr/>
          </p:nvSpPr>
          <p:spPr>
            <a:xfrm>
              <a:off x="5138382" y="4825646"/>
              <a:ext cx="737785" cy="261171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网卡</a:t>
              </a:r>
            </a:p>
          </p:txBody>
        </p: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48F7186A-E8BB-4077-948E-1B12D24A0729}"/>
                </a:ext>
              </a:extLst>
            </p:cNvPr>
            <p:cNvSpPr/>
            <p:nvPr/>
          </p:nvSpPr>
          <p:spPr>
            <a:xfrm>
              <a:off x="3503888" y="3532218"/>
              <a:ext cx="1268315" cy="195314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EtherCAT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HW</a:t>
              </a: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接口层</a:t>
              </a:r>
            </a:p>
          </p:txBody>
        </p:sp>
        <p:sp>
          <p:nvSpPr>
            <p:cNvPr id="61" name="流程图: 过程 60">
              <a:extLst>
                <a:ext uri="{FF2B5EF4-FFF2-40B4-BE49-F238E27FC236}">
                  <a16:creationId xmlns:a16="http://schemas.microsoft.com/office/drawing/2014/main" id="{2955F7AE-F6F0-40BF-BF72-264C53D9A879}"/>
                </a:ext>
              </a:extLst>
            </p:cNvPr>
            <p:cNvSpPr/>
            <p:nvPr/>
          </p:nvSpPr>
          <p:spPr>
            <a:xfrm>
              <a:off x="407543" y="3264295"/>
              <a:ext cx="2191549" cy="1167880"/>
            </a:xfrm>
            <a:prstGeom prst="flowChartProcess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t" anchorCtr="0"/>
            <a:lstStyle/>
            <a:p>
              <a:pPr marL="0" marR="0" lvl="0" indent="0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非实时</a:t>
              </a:r>
              <a:endParaRPr kumimoji="0" lang="en-US" altLang="zh-CN" sz="11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  <a:p>
              <a:pPr marL="0" marR="0" lvl="0" indent="0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0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FusionOS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AF99CCDE-869B-4B31-8B55-01741AD64E7E}"/>
                </a:ext>
              </a:extLst>
            </p:cNvPr>
            <p:cNvSpPr/>
            <p:nvPr/>
          </p:nvSpPr>
          <p:spPr>
            <a:xfrm>
              <a:off x="3379363" y="3952049"/>
              <a:ext cx="2284764" cy="228771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网卡数据操作驱动</a:t>
              </a:r>
            </a:p>
          </p:txBody>
        </p:sp>
        <p:cxnSp>
          <p:nvCxnSpPr>
            <p:cNvPr id="63" name="连接符: 肘形 62">
              <a:extLst>
                <a:ext uri="{FF2B5EF4-FFF2-40B4-BE49-F238E27FC236}">
                  <a16:creationId xmlns:a16="http://schemas.microsoft.com/office/drawing/2014/main" id="{BD539067-B50A-483D-A043-A5C71EF688B5}"/>
                </a:ext>
              </a:extLst>
            </p:cNvPr>
            <p:cNvCxnSpPr>
              <a:cxnSpLocks/>
              <a:endCxn id="56" idx="0"/>
            </p:cNvCxnSpPr>
            <p:nvPr/>
          </p:nvCxnSpPr>
          <p:spPr>
            <a:xfrm rot="5400000">
              <a:off x="3814893" y="4503234"/>
              <a:ext cx="644825" cy="1"/>
            </a:xfrm>
            <a:prstGeom prst="bentConnector3">
              <a:avLst>
                <a:gd name="adj1" fmla="val 50000"/>
              </a:avLst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 w="med" len="med"/>
              <a:tailEnd type="triangle" w="med" len="med"/>
            </a:ln>
            <a:effectLst/>
          </p:spPr>
        </p:cxnSp>
        <p:cxnSp>
          <p:nvCxnSpPr>
            <p:cNvPr id="64" name="连接符: 肘形 63">
              <a:extLst>
                <a:ext uri="{FF2B5EF4-FFF2-40B4-BE49-F238E27FC236}">
                  <a16:creationId xmlns:a16="http://schemas.microsoft.com/office/drawing/2014/main" id="{69DA0D5F-89E6-4F4E-876E-56EE1E96345A}"/>
                </a:ext>
              </a:extLst>
            </p:cNvPr>
            <p:cNvCxnSpPr>
              <a:cxnSpLocks/>
              <a:endCxn id="67" idx="0"/>
            </p:cNvCxnSpPr>
            <p:nvPr/>
          </p:nvCxnSpPr>
          <p:spPr>
            <a:xfrm rot="5400000">
              <a:off x="4043610" y="2942855"/>
              <a:ext cx="188872" cy="1"/>
            </a:xfrm>
            <a:prstGeom prst="bentConnector3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</p:cxnSp>
        <p:sp>
          <p:nvSpPr>
            <p:cNvPr id="65" name="矩形 64">
              <a:extLst>
                <a:ext uri="{FF2B5EF4-FFF2-40B4-BE49-F238E27FC236}">
                  <a16:creationId xmlns:a16="http://schemas.microsoft.com/office/drawing/2014/main" id="{98CFC8E6-C8E8-4A66-8A02-C3F416A7EE95}"/>
                </a:ext>
              </a:extLst>
            </p:cNvPr>
            <p:cNvSpPr/>
            <p:nvPr/>
          </p:nvSpPr>
          <p:spPr>
            <a:xfrm>
              <a:off x="1107090" y="3858433"/>
              <a:ext cx="1047009" cy="278179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网卡初始化驱动</a:t>
              </a:r>
            </a:p>
          </p:txBody>
        </p:sp>
        <p:cxnSp>
          <p:nvCxnSpPr>
            <p:cNvPr id="66" name="连接符: 肘形 65">
              <a:extLst>
                <a:ext uri="{FF2B5EF4-FFF2-40B4-BE49-F238E27FC236}">
                  <a16:creationId xmlns:a16="http://schemas.microsoft.com/office/drawing/2014/main" id="{9E42142D-E64E-4533-AFE1-77A23EE635BD}"/>
                </a:ext>
              </a:extLst>
            </p:cNvPr>
            <p:cNvCxnSpPr>
              <a:cxnSpLocks/>
              <a:stCxn id="65" idx="3"/>
              <a:endCxn id="56" idx="1"/>
            </p:cNvCxnSpPr>
            <p:nvPr/>
          </p:nvCxnSpPr>
          <p:spPr>
            <a:xfrm>
              <a:off x="2154099" y="3997523"/>
              <a:ext cx="1326195" cy="959325"/>
            </a:xfrm>
            <a:prstGeom prst="bentConnector3">
              <a:avLst>
                <a:gd name="adj1" fmla="val 50000"/>
              </a:avLst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6E2698E3-2E8D-45B9-ACA9-C0D47C8569DA}"/>
                </a:ext>
              </a:extLst>
            </p:cNvPr>
            <p:cNvSpPr/>
            <p:nvPr/>
          </p:nvSpPr>
          <p:spPr>
            <a:xfrm>
              <a:off x="3503887" y="3037291"/>
              <a:ext cx="1268315" cy="213349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EtherCAT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 </a:t>
              </a: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协议层</a:t>
              </a:r>
            </a:p>
          </p:txBody>
        </p:sp>
        <p:cxnSp>
          <p:nvCxnSpPr>
            <p:cNvPr id="68" name="直接箭头连接符 67">
              <a:extLst>
                <a:ext uri="{FF2B5EF4-FFF2-40B4-BE49-F238E27FC236}">
                  <a16:creationId xmlns:a16="http://schemas.microsoft.com/office/drawing/2014/main" id="{612E82C9-12E8-43D6-8A8B-695A9EBE33C7}"/>
                </a:ext>
              </a:extLst>
            </p:cNvPr>
            <p:cNvCxnSpPr>
              <a:cxnSpLocks/>
            </p:cNvCxnSpPr>
            <p:nvPr/>
          </p:nvCxnSpPr>
          <p:spPr>
            <a:xfrm>
              <a:off x="3791919" y="3705972"/>
              <a:ext cx="0" cy="246077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9" name="直接箭头连接符 68">
              <a:extLst>
                <a:ext uri="{FF2B5EF4-FFF2-40B4-BE49-F238E27FC236}">
                  <a16:creationId xmlns:a16="http://schemas.microsoft.com/office/drawing/2014/main" id="{7595712F-0E2D-4684-A209-6848C354B2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11999" y="3727532"/>
              <a:ext cx="0" cy="224517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5667B000-C648-482E-A043-B333860216CF}"/>
                </a:ext>
              </a:extLst>
            </p:cNvPr>
            <p:cNvSpPr txBox="1"/>
            <p:nvPr/>
          </p:nvSpPr>
          <p:spPr>
            <a:xfrm>
              <a:off x="3264330" y="3734195"/>
              <a:ext cx="492443" cy="16976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写数据</a:t>
              </a:r>
            </a:p>
          </p:txBody>
        </p:sp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67251EA8-5D93-452D-AD42-A6EA36193E02}"/>
                </a:ext>
              </a:extLst>
            </p:cNvPr>
            <p:cNvSpPr txBox="1"/>
            <p:nvPr/>
          </p:nvSpPr>
          <p:spPr>
            <a:xfrm>
              <a:off x="4592708" y="3748797"/>
              <a:ext cx="492443" cy="16976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读数据</a:t>
              </a:r>
            </a:p>
          </p:txBody>
        </p:sp>
        <p:pic>
          <p:nvPicPr>
            <p:cNvPr id="72" name="图片 71">
              <a:extLst>
                <a:ext uri="{FF2B5EF4-FFF2-40B4-BE49-F238E27FC236}">
                  <a16:creationId xmlns:a16="http://schemas.microsoft.com/office/drawing/2014/main" id="{EFB30704-24BD-4E47-93E6-E03033F61B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80510" y="5632877"/>
              <a:ext cx="453528" cy="453528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73" name="直接箭头连接符 72">
              <a:extLst>
                <a:ext uri="{FF2B5EF4-FFF2-40B4-BE49-F238E27FC236}">
                  <a16:creationId xmlns:a16="http://schemas.microsoft.com/office/drawing/2014/main" id="{E587576F-F9A3-40E1-8936-FCCF1E04FA7C}"/>
                </a:ext>
              </a:extLst>
            </p:cNvPr>
            <p:cNvCxnSpPr>
              <a:cxnSpLocks/>
              <a:stCxn id="59" idx="2"/>
              <a:endCxn id="72" idx="0"/>
            </p:cNvCxnSpPr>
            <p:nvPr/>
          </p:nvCxnSpPr>
          <p:spPr>
            <a:xfrm flipH="1">
              <a:off x="5507274" y="5086817"/>
              <a:ext cx="1" cy="546060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cxnSp>
          <p:nvCxnSpPr>
            <p:cNvPr id="74" name="连接符: 肘形 73">
              <a:extLst>
                <a:ext uri="{FF2B5EF4-FFF2-40B4-BE49-F238E27FC236}">
                  <a16:creationId xmlns:a16="http://schemas.microsoft.com/office/drawing/2014/main" id="{3C1228D4-9184-4C27-9347-CDCC7C93BDA4}"/>
                </a:ext>
              </a:extLst>
            </p:cNvPr>
            <p:cNvCxnSpPr>
              <a:cxnSpLocks/>
              <a:endCxn id="59" idx="0"/>
            </p:cNvCxnSpPr>
            <p:nvPr/>
          </p:nvCxnSpPr>
          <p:spPr>
            <a:xfrm rot="5400000">
              <a:off x="5195285" y="4513652"/>
              <a:ext cx="623985" cy="3"/>
            </a:xfrm>
            <a:prstGeom prst="bentConnector3">
              <a:avLst>
                <a:gd name="adj1" fmla="val 50000"/>
              </a:avLst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 w="med" len="med"/>
              <a:tailEnd type="triangle" w="med" len="med"/>
            </a:ln>
            <a:effectLst/>
          </p:spPr>
        </p:cxnSp>
        <p:cxnSp>
          <p:nvCxnSpPr>
            <p:cNvPr id="75" name="直接箭头连接符 74">
              <a:extLst>
                <a:ext uri="{FF2B5EF4-FFF2-40B4-BE49-F238E27FC236}">
                  <a16:creationId xmlns:a16="http://schemas.microsoft.com/office/drawing/2014/main" id="{E315DCEE-AA82-484A-88CC-3F70D437835D}"/>
                </a:ext>
              </a:extLst>
            </p:cNvPr>
            <p:cNvCxnSpPr>
              <a:cxnSpLocks/>
              <a:stCxn id="67" idx="2"/>
              <a:endCxn id="60" idx="0"/>
            </p:cNvCxnSpPr>
            <p:nvPr/>
          </p:nvCxnSpPr>
          <p:spPr>
            <a:xfrm>
              <a:off x="4138045" y="3250640"/>
              <a:ext cx="1" cy="281578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76" name="矩形 75">
              <a:extLst>
                <a:ext uri="{FF2B5EF4-FFF2-40B4-BE49-F238E27FC236}">
                  <a16:creationId xmlns:a16="http://schemas.microsoft.com/office/drawing/2014/main" id="{268F6111-6B57-4A6C-8332-829DA741E812}"/>
                </a:ext>
              </a:extLst>
            </p:cNvPr>
            <p:cNvSpPr/>
            <p:nvPr/>
          </p:nvSpPr>
          <p:spPr>
            <a:xfrm>
              <a:off x="4896568" y="3052324"/>
              <a:ext cx="764778" cy="213349"/>
            </a:xfrm>
            <a:prstGeom prst="rect">
              <a:avLst/>
            </a:prstGeom>
            <a:noFill/>
            <a:ln w="1270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LWIP</a:t>
              </a: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协议</a:t>
              </a:r>
            </a:p>
          </p:txBody>
        </p:sp>
        <p:grpSp>
          <p:nvGrpSpPr>
            <p:cNvPr id="77" name="组合 76">
              <a:extLst>
                <a:ext uri="{FF2B5EF4-FFF2-40B4-BE49-F238E27FC236}">
                  <a16:creationId xmlns:a16="http://schemas.microsoft.com/office/drawing/2014/main" id="{405E2CD5-41FB-43DB-810D-866A8E35E4F6}"/>
                </a:ext>
              </a:extLst>
            </p:cNvPr>
            <p:cNvGrpSpPr/>
            <p:nvPr/>
          </p:nvGrpSpPr>
          <p:grpSpPr>
            <a:xfrm>
              <a:off x="2514385" y="5582267"/>
              <a:ext cx="790831" cy="487432"/>
              <a:chOff x="1419889" y="4437112"/>
              <a:chExt cx="802958" cy="491767"/>
            </a:xfrm>
            <a:noFill/>
          </p:grpSpPr>
          <p:pic>
            <p:nvPicPr>
              <p:cNvPr id="84" name="Picture 10" descr="电动机电气计算机图标步进电机接线图符号PNG图片素材下载_图片编号2151052-PNG素材网">
                <a:extLst>
                  <a:ext uri="{FF2B5EF4-FFF2-40B4-BE49-F238E27FC236}">
                    <a16:creationId xmlns:a16="http://schemas.microsoft.com/office/drawing/2014/main" id="{43AFE5F8-528F-406E-88A2-9334B302447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duotone>
                  <a:srgbClr val="E7E6E6">
                    <a:shade val="45000"/>
                    <a:satMod val="135000"/>
                  </a:srgbClr>
                  <a:prstClr val="white"/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9760" b="20039"/>
              <a:stretch/>
            </p:blipFill>
            <p:spPr bwMode="auto">
              <a:xfrm>
                <a:off x="1836887" y="4604046"/>
                <a:ext cx="385960" cy="32483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/>
            </p:spPr>
          </p:pic>
          <p:pic>
            <p:nvPicPr>
              <p:cNvPr id="85" name="图形 84">
                <a:extLst>
                  <a:ext uri="{FF2B5EF4-FFF2-40B4-BE49-F238E27FC236}">
                    <a16:creationId xmlns:a16="http://schemas.microsoft.com/office/drawing/2014/main" id="{7A4C166A-8D4D-4AC8-A3FB-7ED7C6BB37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419889" y="4604046"/>
                <a:ext cx="290775" cy="316704"/>
              </a:xfrm>
              <a:prstGeom prst="rect">
                <a:avLst/>
              </a:prstGeom>
            </p:spPr>
          </p:pic>
          <p:cxnSp>
            <p:nvCxnSpPr>
              <p:cNvPr id="86" name="直接连接符 85">
                <a:extLst>
                  <a:ext uri="{FF2B5EF4-FFF2-40B4-BE49-F238E27FC236}">
                    <a16:creationId xmlns:a16="http://schemas.microsoft.com/office/drawing/2014/main" id="{AE7ED37B-B30F-4DEF-8AC1-9380ED12D8B6}"/>
                  </a:ext>
                </a:extLst>
              </p:cNvPr>
              <p:cNvCxnSpPr>
                <a:cxnSpLocks/>
                <a:endCxn id="85" idx="0"/>
              </p:cNvCxnSpPr>
              <p:nvPr/>
            </p:nvCxnSpPr>
            <p:spPr>
              <a:xfrm>
                <a:off x="1565276" y="4441058"/>
                <a:ext cx="1" cy="162988"/>
              </a:xfrm>
              <a:prstGeom prst="line">
                <a:avLst/>
              </a:prstGeom>
              <a:grp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87" name="直接连接符 86">
                <a:extLst>
                  <a:ext uri="{FF2B5EF4-FFF2-40B4-BE49-F238E27FC236}">
                    <a16:creationId xmlns:a16="http://schemas.microsoft.com/office/drawing/2014/main" id="{7A34D7CE-62EC-4AB0-BFFA-D4D5DC0E75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63551" y="4437112"/>
                <a:ext cx="1" cy="162988"/>
              </a:xfrm>
              <a:prstGeom prst="line">
                <a:avLst/>
              </a:prstGeom>
              <a:grpFill/>
              <a:ln w="1270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88" name="直接连接符 87">
                <a:extLst>
                  <a:ext uri="{FF2B5EF4-FFF2-40B4-BE49-F238E27FC236}">
                    <a16:creationId xmlns:a16="http://schemas.microsoft.com/office/drawing/2014/main" id="{C8D5C7BB-C0C6-4A19-A84B-D509F5A473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5276" y="4437112"/>
                <a:ext cx="487577" cy="0"/>
              </a:xfrm>
              <a:prstGeom prst="line">
                <a:avLst/>
              </a:prstGeom>
              <a:grpFill/>
              <a:ln w="19050" cap="flat" cmpd="sng" algn="ctr">
                <a:solidFill>
                  <a:schemeClr val="bg1">
                    <a:lumMod val="50000"/>
                  </a:schemeClr>
                </a:solidFill>
                <a:prstDash val="solid"/>
                <a:miter lim="800000"/>
              </a:ln>
              <a:effectLst/>
            </p:spPr>
          </p:cxnSp>
        </p:grpSp>
        <p:sp>
          <p:nvSpPr>
            <p:cNvPr id="78" name="文本框 77">
              <a:extLst>
                <a:ext uri="{FF2B5EF4-FFF2-40B4-BE49-F238E27FC236}">
                  <a16:creationId xmlns:a16="http://schemas.microsoft.com/office/drawing/2014/main" id="{70FB0EBD-CD0A-4FC6-81CA-3D57BA989F65}"/>
                </a:ext>
              </a:extLst>
            </p:cNvPr>
            <p:cNvSpPr txBox="1"/>
            <p:nvPr/>
          </p:nvSpPr>
          <p:spPr>
            <a:xfrm>
              <a:off x="3361900" y="5601988"/>
              <a:ext cx="309700" cy="218262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2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…</a:t>
              </a:r>
              <a:endPara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文本框 78">
              <a:extLst>
                <a:ext uri="{FF2B5EF4-FFF2-40B4-BE49-F238E27FC236}">
                  <a16:creationId xmlns:a16="http://schemas.microsoft.com/office/drawing/2014/main" id="{E2111A53-FBF2-48D8-8646-5F5DD0978C04}"/>
                </a:ext>
              </a:extLst>
            </p:cNvPr>
            <p:cNvSpPr txBox="1"/>
            <p:nvPr/>
          </p:nvSpPr>
          <p:spPr>
            <a:xfrm>
              <a:off x="2906815" y="5249794"/>
              <a:ext cx="809837" cy="206137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1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EtherCAT</a:t>
              </a:r>
              <a:endParaRPr kumimoji="0" lang="zh-CN" altLang="en-US" sz="11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0" name="直接箭头连接符 79">
              <a:extLst>
                <a:ext uri="{FF2B5EF4-FFF2-40B4-BE49-F238E27FC236}">
                  <a16:creationId xmlns:a16="http://schemas.microsoft.com/office/drawing/2014/main" id="{B3B78203-4101-4915-9905-13243AEC9533}"/>
                </a:ext>
              </a:extLst>
            </p:cNvPr>
            <p:cNvCxnSpPr>
              <a:stCxn id="76" idx="2"/>
            </p:cNvCxnSpPr>
            <p:nvPr/>
          </p:nvCxnSpPr>
          <p:spPr>
            <a:xfrm>
              <a:off x="5278957" y="3265673"/>
              <a:ext cx="1553" cy="683966"/>
            </a:xfrm>
            <a:prstGeom prst="straightConnector1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cxnSp>
          <p:nvCxnSpPr>
            <p:cNvPr id="81" name="连接符: 肘形 80">
              <a:extLst>
                <a:ext uri="{FF2B5EF4-FFF2-40B4-BE49-F238E27FC236}">
                  <a16:creationId xmlns:a16="http://schemas.microsoft.com/office/drawing/2014/main" id="{CDC221DB-ECA6-4A28-8ED8-5808D2ABB903}"/>
                </a:ext>
              </a:extLst>
            </p:cNvPr>
            <p:cNvCxnSpPr>
              <a:stCxn id="58" idx="2"/>
              <a:endCxn id="76" idx="0"/>
            </p:cNvCxnSpPr>
            <p:nvPr/>
          </p:nvCxnSpPr>
          <p:spPr>
            <a:xfrm rot="16200000" flipH="1">
              <a:off x="4828833" y="2602199"/>
              <a:ext cx="203907" cy="696341"/>
            </a:xfrm>
            <a:prstGeom prst="bentConnector3">
              <a:avLst/>
            </a:prstGeom>
            <a:noFill/>
            <a:ln w="6350" cap="flat" cmpd="sng" algn="ctr">
              <a:solidFill>
                <a:schemeClr val="bg1">
                  <a:lumMod val="50000"/>
                </a:schemeClr>
              </a:solidFill>
              <a:prstDash val="solid"/>
              <a:miter lim="800000"/>
              <a:headEnd type="triangle"/>
              <a:tailEnd type="triangle"/>
            </a:ln>
            <a:effectLst/>
          </p:spPr>
        </p:cxnSp>
        <p:sp>
          <p:nvSpPr>
            <p:cNvPr id="82" name="文本框 81">
              <a:extLst>
                <a:ext uri="{FF2B5EF4-FFF2-40B4-BE49-F238E27FC236}">
                  <a16:creationId xmlns:a16="http://schemas.microsoft.com/office/drawing/2014/main" id="{3BFB6B9A-3A32-41BF-B806-004500A0EEEA}"/>
                </a:ext>
              </a:extLst>
            </p:cNvPr>
            <p:cNvSpPr txBox="1"/>
            <p:nvPr/>
          </p:nvSpPr>
          <p:spPr>
            <a:xfrm>
              <a:off x="3510086" y="2826529"/>
              <a:ext cx="595035" cy="16976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控制逻辑</a:t>
              </a:r>
            </a:p>
          </p:txBody>
        </p:sp>
        <p:sp>
          <p:nvSpPr>
            <p:cNvPr id="83" name="文本框 82">
              <a:extLst>
                <a:ext uri="{FF2B5EF4-FFF2-40B4-BE49-F238E27FC236}">
                  <a16:creationId xmlns:a16="http://schemas.microsoft.com/office/drawing/2014/main" id="{9FC5C9F7-CDBD-4F10-88FC-9CA0658C5733}"/>
                </a:ext>
              </a:extLst>
            </p:cNvPr>
            <p:cNvSpPr txBox="1"/>
            <p:nvPr/>
          </p:nvSpPr>
          <p:spPr>
            <a:xfrm>
              <a:off x="5033387" y="2845208"/>
              <a:ext cx="595035" cy="16976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8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网络通信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59678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962444BA-A473-43F6-B191-4C68EA166A7F}"/>
              </a:ext>
            </a:extLst>
          </p:cNvPr>
          <p:cNvSpPr/>
          <p:nvPr/>
        </p:nvSpPr>
        <p:spPr>
          <a:xfrm flipV="1">
            <a:off x="6618575" y="1584400"/>
            <a:ext cx="5038874" cy="4103495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DCDCDD">
                  <a:alpha val="56000"/>
                </a:srgbClr>
              </a:gs>
            </a:gsLst>
            <a:lin ang="5400000" scaled="0"/>
          </a:gra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666666">
                  <a:lumMod val="50000"/>
                </a:srgb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/>
              <a:t>实时</a:t>
            </a:r>
            <a:r>
              <a:rPr lang="en-US" altLang="zh-CN" b="1" dirty="0"/>
              <a:t>OS</a:t>
            </a:r>
            <a:r>
              <a:rPr lang="zh-CN" altLang="en-US" b="1" dirty="0"/>
              <a:t>解决</a:t>
            </a:r>
            <a:r>
              <a:rPr lang="en-US" altLang="zh-CN" b="1" dirty="0"/>
              <a:t>IPI</a:t>
            </a:r>
            <a:r>
              <a:rPr lang="zh-CN" altLang="en-US" b="1" dirty="0"/>
              <a:t>中断导致的应用时延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E2F3D1A-66DD-42F3-864D-01095884622C}"/>
              </a:ext>
            </a:extLst>
          </p:cNvPr>
          <p:cNvCxnSpPr>
            <a:cxnSpLocks/>
          </p:cNvCxnSpPr>
          <p:nvPr/>
        </p:nvCxnSpPr>
        <p:spPr>
          <a:xfrm>
            <a:off x="2881320" y="2887532"/>
            <a:ext cx="3476597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流程图: 过程 3">
            <a:extLst>
              <a:ext uri="{FF2B5EF4-FFF2-40B4-BE49-F238E27FC236}">
                <a16:creationId xmlns:a16="http://schemas.microsoft.com/office/drawing/2014/main" id="{13E755AA-354D-4A41-8B03-344CDB6E0B36}"/>
              </a:ext>
            </a:extLst>
          </p:cNvPr>
          <p:cNvSpPr/>
          <p:nvPr/>
        </p:nvSpPr>
        <p:spPr>
          <a:xfrm>
            <a:off x="625476" y="4064672"/>
            <a:ext cx="5616106" cy="519456"/>
          </a:xfrm>
          <a:prstGeom prst="flowChartProcess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IPC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E99973-3CBF-470C-A6BF-74474E4952DF}"/>
              </a:ext>
            </a:extLst>
          </p:cNvPr>
          <p:cNvSpPr/>
          <p:nvPr/>
        </p:nvSpPr>
        <p:spPr>
          <a:xfrm>
            <a:off x="1187678" y="4205685"/>
            <a:ext cx="1042852" cy="3396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CPU0-3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流程图: 过程 6">
            <a:extLst>
              <a:ext uri="{FF2B5EF4-FFF2-40B4-BE49-F238E27FC236}">
                <a16:creationId xmlns:a16="http://schemas.microsoft.com/office/drawing/2014/main" id="{4B34C30D-D166-46AC-9A6D-8D84D39B6E93}"/>
              </a:ext>
            </a:extLst>
          </p:cNvPr>
          <p:cNvSpPr/>
          <p:nvPr/>
        </p:nvSpPr>
        <p:spPr>
          <a:xfrm>
            <a:off x="3505284" y="1803336"/>
            <a:ext cx="2636784" cy="209619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实</a:t>
            </a: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时域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Uniproton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" name="流程图: 过程 7">
            <a:extLst>
              <a:ext uri="{FF2B5EF4-FFF2-40B4-BE49-F238E27FC236}">
                <a16:creationId xmlns:a16="http://schemas.microsoft.com/office/drawing/2014/main" id="{5D233559-777A-4E47-96B0-DB521A215768}"/>
              </a:ext>
            </a:extLst>
          </p:cNvPr>
          <p:cNvSpPr/>
          <p:nvPr/>
        </p:nvSpPr>
        <p:spPr>
          <a:xfrm>
            <a:off x="625475" y="2620736"/>
            <a:ext cx="2209588" cy="1278801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非实时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FusionOS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DAF2186-217B-43E5-95CC-6ECD7D62C269}"/>
              </a:ext>
            </a:extLst>
          </p:cNvPr>
          <p:cNvSpPr/>
          <p:nvPr/>
        </p:nvSpPr>
        <p:spPr>
          <a:xfrm>
            <a:off x="3684485" y="3521763"/>
            <a:ext cx="1139191" cy="228771"/>
          </a:xfrm>
          <a:prstGeom prst="rect">
            <a:avLst/>
          </a:prstGeom>
          <a:solidFill>
            <a:srgbClr val="5B9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IPI</a:t>
            </a:r>
            <a:r>
              <a: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中断触发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81D0170-EDC2-4B30-A94C-89E38F2D944C}"/>
              </a:ext>
            </a:extLst>
          </p:cNvPr>
          <p:cNvSpPr/>
          <p:nvPr/>
        </p:nvSpPr>
        <p:spPr>
          <a:xfrm>
            <a:off x="3713288" y="4205685"/>
            <a:ext cx="1042852" cy="3396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CPU4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8933D84-65F4-4F23-9355-03D0E6597CE8}"/>
              </a:ext>
            </a:extLst>
          </p:cNvPr>
          <p:cNvSpPr/>
          <p:nvPr/>
        </p:nvSpPr>
        <p:spPr>
          <a:xfrm>
            <a:off x="3708395" y="3039673"/>
            <a:ext cx="1139191" cy="228768"/>
          </a:xfrm>
          <a:prstGeom prst="rect">
            <a:avLst/>
          </a:prstGeom>
          <a:solidFill>
            <a:srgbClr val="5B9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IPI</a:t>
            </a:r>
            <a:r>
              <a: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中断轻量化处理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945154F-5177-4601-A3B2-BBA53180C2BC}"/>
              </a:ext>
            </a:extLst>
          </p:cNvPr>
          <p:cNvSpPr/>
          <p:nvPr/>
        </p:nvSpPr>
        <p:spPr bwMode="auto">
          <a:xfrm>
            <a:off x="747874" y="3583831"/>
            <a:ext cx="2058405" cy="228770"/>
          </a:xfrm>
          <a:prstGeom prst="rect">
            <a:avLst/>
          </a:prstGeom>
          <a:solidFill>
            <a:srgbClr val="BEE9EE"/>
          </a:solidFill>
          <a:ln w="12700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36000" rIns="91440" bIns="3600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Times New Roman" panose="02020603050405020304" pitchFamily="18" charset="0"/>
              </a:rPr>
              <a:t>软实时内核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5696CA-E9FD-4CC0-A143-ADECA281E90E}"/>
              </a:ext>
            </a:extLst>
          </p:cNvPr>
          <p:cNvSpPr/>
          <p:nvPr/>
        </p:nvSpPr>
        <p:spPr bwMode="auto">
          <a:xfrm>
            <a:off x="808522" y="3102920"/>
            <a:ext cx="1931343" cy="276999"/>
          </a:xfrm>
          <a:prstGeom prst="rect">
            <a:avLst/>
          </a:prstGeom>
          <a:solidFill>
            <a:srgbClr val="BEE9EE"/>
          </a:solidFill>
          <a:ln w="12700">
            <a:solidFill>
              <a:srgbClr val="FFFFFF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cs"/>
              </a:rPr>
              <a:t>工业软件、视觉等应用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53258E1-F533-4E97-AB04-ED5B12579BD7}"/>
              </a:ext>
            </a:extLst>
          </p:cNvPr>
          <p:cNvSpPr/>
          <p:nvPr/>
        </p:nvSpPr>
        <p:spPr>
          <a:xfrm>
            <a:off x="3713288" y="2577260"/>
            <a:ext cx="1047009" cy="239293"/>
          </a:xfrm>
          <a:prstGeom prst="rect">
            <a:avLst/>
          </a:prstGeom>
          <a:solidFill>
            <a:srgbClr val="5B9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IPI</a:t>
            </a:r>
            <a:r>
              <a: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处理的线程化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EF63963-3A1E-4DBE-8994-6FCFB404FF83}"/>
              </a:ext>
            </a:extLst>
          </p:cNvPr>
          <p:cNvSpPr/>
          <p:nvPr/>
        </p:nvSpPr>
        <p:spPr>
          <a:xfrm>
            <a:off x="4926673" y="3525042"/>
            <a:ext cx="1139191" cy="228771"/>
          </a:xfrm>
          <a:prstGeom prst="rect">
            <a:avLst/>
          </a:prstGeom>
          <a:solidFill>
            <a:srgbClr val="5B9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定时器中断触发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B6563DC-0A43-457A-8523-63FED3FCC8FB}"/>
              </a:ext>
            </a:extLst>
          </p:cNvPr>
          <p:cNvSpPr/>
          <p:nvPr/>
        </p:nvSpPr>
        <p:spPr>
          <a:xfrm>
            <a:off x="4947485" y="3039672"/>
            <a:ext cx="1047009" cy="228769"/>
          </a:xfrm>
          <a:prstGeom prst="rect">
            <a:avLst/>
          </a:prstGeom>
          <a:solidFill>
            <a:srgbClr val="5B9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禁止中断嵌套</a:t>
            </a:r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DBE90E7D-6410-40FB-8F55-E87D3449AB92}"/>
              </a:ext>
            </a:extLst>
          </p:cNvPr>
          <p:cNvCxnSpPr>
            <a:cxnSpLocks/>
          </p:cNvCxnSpPr>
          <p:nvPr/>
        </p:nvCxnSpPr>
        <p:spPr>
          <a:xfrm flipV="1">
            <a:off x="4215978" y="3256333"/>
            <a:ext cx="0" cy="263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B4537F5B-1DE8-4846-9A8E-07EAE92506F3}"/>
              </a:ext>
            </a:extLst>
          </p:cNvPr>
          <p:cNvCxnSpPr>
            <a:cxnSpLocks/>
          </p:cNvCxnSpPr>
          <p:nvPr/>
        </p:nvCxnSpPr>
        <p:spPr>
          <a:xfrm flipV="1">
            <a:off x="4215978" y="2794260"/>
            <a:ext cx="0" cy="263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3F87A677-B86E-4035-8F04-B3A9EC570864}"/>
              </a:ext>
            </a:extLst>
          </p:cNvPr>
          <p:cNvSpPr/>
          <p:nvPr/>
        </p:nvSpPr>
        <p:spPr>
          <a:xfrm>
            <a:off x="4947486" y="2577260"/>
            <a:ext cx="1047009" cy="225991"/>
          </a:xfrm>
          <a:prstGeom prst="rect">
            <a:avLst/>
          </a:prstGeom>
          <a:solidFill>
            <a:srgbClr val="5B9BD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定时任务执行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DD542907-BA35-4DBF-9C9B-91583F143A6A}"/>
              </a:ext>
            </a:extLst>
          </p:cNvPr>
          <p:cNvCxnSpPr>
            <a:cxnSpLocks/>
          </p:cNvCxnSpPr>
          <p:nvPr/>
        </p:nvCxnSpPr>
        <p:spPr>
          <a:xfrm flipV="1">
            <a:off x="5384378" y="3235682"/>
            <a:ext cx="0" cy="263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32321F8D-EA8C-457A-BD81-53CF426D82E5}"/>
              </a:ext>
            </a:extLst>
          </p:cNvPr>
          <p:cNvCxnSpPr>
            <a:cxnSpLocks/>
          </p:cNvCxnSpPr>
          <p:nvPr/>
        </p:nvCxnSpPr>
        <p:spPr>
          <a:xfrm flipV="1">
            <a:off x="5384378" y="2762795"/>
            <a:ext cx="0" cy="263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连接符: 肘形 21">
            <a:extLst>
              <a:ext uri="{FF2B5EF4-FFF2-40B4-BE49-F238E27FC236}">
                <a16:creationId xmlns:a16="http://schemas.microsoft.com/office/drawing/2014/main" id="{372D305F-A50E-41AE-8A7D-09FC2E5674AF}"/>
              </a:ext>
            </a:extLst>
          </p:cNvPr>
          <p:cNvCxnSpPr>
            <a:cxnSpLocks/>
          </p:cNvCxnSpPr>
          <p:nvPr/>
        </p:nvCxnSpPr>
        <p:spPr>
          <a:xfrm flipV="1">
            <a:off x="2849004" y="3762276"/>
            <a:ext cx="600904" cy="1"/>
          </a:xfrm>
          <a:prstGeom prst="bentConnector3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06CBD7D3-9C12-46AA-9D79-1F13FDC374D8}"/>
              </a:ext>
            </a:extLst>
          </p:cNvPr>
          <p:cNvSpPr/>
          <p:nvPr/>
        </p:nvSpPr>
        <p:spPr>
          <a:xfrm>
            <a:off x="2761369" y="3458639"/>
            <a:ext cx="80021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8016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Times New Roman" panose="02020603050405020304" pitchFamily="18" charset="0"/>
              </a:rPr>
              <a:t>中断触发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9C5B7DD-D491-400E-8D28-838FD1F82BF9}"/>
              </a:ext>
            </a:extLst>
          </p:cNvPr>
          <p:cNvSpPr txBox="1"/>
          <p:nvPr/>
        </p:nvSpPr>
        <p:spPr>
          <a:xfrm>
            <a:off x="7055817" y="1502234"/>
            <a:ext cx="4319962" cy="36625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技术点：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、针对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IPI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中断的处理才用汇编语言，实现轻量快速处理。</a:t>
            </a:r>
            <a:endParaRPr kumimoji="0" lang="en-US" altLang="zh-CN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IPI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任务的线程化：通过用高优先级的任务处理</a:t>
            </a: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IPI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中断的下半部分，减少中断对应用的影响。</a:t>
            </a:r>
            <a:endParaRPr kumimoji="0" lang="en-US" altLang="zh-CN" sz="14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、定时器中断设置的高优先级和中断处理的禁止嵌套。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收益：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1ms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的定时器误差只有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0.23us</a:t>
            </a:r>
            <a:endParaRPr kumimoji="0" lang="en-US" altLang="zh-CN" sz="16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0.5ms</a:t>
            </a:r>
            <a:r>
              <a:rPr kumimoji="0" lang="zh-CN" altLang="en-US" sz="16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的定时器误差只有</a:t>
            </a:r>
            <a:r>
              <a:rPr lang="en-US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0.22us</a:t>
            </a:r>
            <a:endParaRPr lang="zh-CN" altLang="en-US" sz="1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75302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886E909F-05B4-48AF-A701-051276E55FC2}" vid="{0266BE24-4AFC-4F21-8A97-C14D62294066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886E909F-05B4-48AF-A701-051276E55FC2}" vid="{72E65997-808D-4B59-A5D2-1770CDA3864A}"/>
    </a:ext>
  </a:extLst>
</a:theme>
</file>

<file path=ppt/theme/theme3.xml><?xml version="1.0" encoding="utf-8"?>
<a:theme xmlns:a="http://schemas.openxmlformats.org/drawingml/2006/main" name="2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1" id="{886E909F-05B4-48AF-A701-051276E55FC2}" vid="{8F5DCBFD-675E-40E8-976D-30904FA432AB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等线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等线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超聚变ppt模板(16x9)</Template>
  <TotalTime>28</TotalTime>
  <Words>1284</Words>
  <Application>Microsoft Office PowerPoint</Application>
  <PresentationFormat>宽屏</PresentationFormat>
  <Paragraphs>284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 Regular</vt:lpstr>
      <vt:lpstr>Microsoft YaHei Bold</vt:lpstr>
      <vt:lpstr>Microsoft YaHei Regular</vt:lpstr>
      <vt:lpstr>等线</vt:lpstr>
      <vt:lpstr>黑体</vt:lpstr>
      <vt:lpstr>宋体</vt:lpstr>
      <vt:lpstr>Microsoft YaHei</vt:lpstr>
      <vt:lpstr>Microsoft YaHei</vt:lpstr>
      <vt:lpstr>Arial</vt:lpstr>
      <vt:lpstr>Calibri</vt:lpstr>
      <vt:lpstr>Times New Roman</vt:lpstr>
      <vt:lpstr>Wingdings</vt:lpstr>
      <vt:lpstr>Office 主题</vt:lpstr>
      <vt:lpstr>自定义设计方案</vt:lpstr>
      <vt:lpstr>2_自定义设计方案</vt:lpstr>
      <vt:lpstr>嵌入式场景下的OS实时性能优化及测试方法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wangxinpeng王新鹏</dc:creator>
  <cp:lastModifiedBy>wangyoukang</cp:lastModifiedBy>
  <cp:revision>23</cp:revision>
  <dcterms:created xsi:type="dcterms:W3CDTF">2024-02-27T02:12:07Z</dcterms:created>
  <dcterms:modified xsi:type="dcterms:W3CDTF">2024-11-15T08:26:45Z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